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5" r:id="rId3"/>
    <p:sldMasterId id="2147483672" r:id="rId4"/>
    <p:sldMasterId id="2147483674" r:id="rId5"/>
    <p:sldMasterId id="2147483676" r:id="rId6"/>
    <p:sldMasterId id="2147483678" r:id="rId7"/>
    <p:sldMasterId id="2147483680" r:id="rId8"/>
    <p:sldMasterId id="2147483682" r:id="rId9"/>
    <p:sldMasterId id="2147483684" r:id="rId10"/>
    <p:sldMasterId id="2147483686" r:id="rId11"/>
    <p:sldMasterId id="2147483688" r:id="rId12"/>
    <p:sldMasterId id="2147483690" r:id="rId13"/>
  </p:sldMasterIdLst>
  <p:notesMasterIdLst>
    <p:notesMasterId r:id="rId55"/>
  </p:notesMasterIdLst>
  <p:sldIdLst>
    <p:sldId id="256" r:id="rId14"/>
    <p:sldId id="25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273" r:id="rId37"/>
    <p:sldId id="272" r:id="rId38"/>
    <p:sldId id="275"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11" r:id="rId53"/>
    <p:sldId id="2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1144" autoAdjust="0"/>
  </p:normalViewPr>
  <p:slideViewPr>
    <p:cSldViewPr snapToGrid="0">
      <p:cViewPr varScale="1">
        <p:scale>
          <a:sx n="75" d="100"/>
          <a:sy n="75" d="100"/>
        </p:scale>
        <p:origin x="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C80BB-EEA3-4CAE-8326-0B821A7397A5}"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n-US"/>
        </a:p>
      </dgm:t>
    </dgm:pt>
    <dgm:pt modelId="{53896937-10B8-4505-96DE-FA2DCC8FBA59}">
      <dgm:prSet phldrT="[Text]" custT="1"/>
      <dgm:spPr/>
      <dgm:t>
        <a:bodyPr/>
        <a:lstStyle/>
        <a:p>
          <a:r>
            <a:rPr lang="en-US" sz="1300" dirty="0" smtClean="0"/>
            <a:t>April 2018</a:t>
          </a:r>
        </a:p>
        <a:p>
          <a:r>
            <a:rPr lang="en-US" sz="1050" dirty="0" smtClean="0"/>
            <a:t>Evaluate contractors to determine: </a:t>
          </a:r>
          <a:endParaRPr lang="en-US" sz="1050" dirty="0"/>
        </a:p>
      </dgm:t>
    </dgm:pt>
    <dgm:pt modelId="{278DA48E-6078-4E91-82D2-0B5812E162BD}" type="parTrans" cxnId="{F81561C5-1505-44F8-8722-4EB95A36E90B}">
      <dgm:prSet/>
      <dgm:spPr/>
      <dgm:t>
        <a:bodyPr/>
        <a:lstStyle/>
        <a:p>
          <a:endParaRPr lang="en-US"/>
        </a:p>
      </dgm:t>
    </dgm:pt>
    <dgm:pt modelId="{6624BC99-6D57-49B5-8948-B78A28F134B7}" type="sibTrans" cxnId="{F81561C5-1505-44F8-8722-4EB95A36E90B}">
      <dgm:prSet/>
      <dgm:spPr/>
      <dgm:t>
        <a:bodyPr/>
        <a:lstStyle/>
        <a:p>
          <a:endParaRPr lang="en-US"/>
        </a:p>
      </dgm:t>
    </dgm:pt>
    <dgm:pt modelId="{C657B3AA-59B2-4724-A7FA-3A391CD80BBF}">
      <dgm:prSet phldrT="[Text]"/>
      <dgm:spPr/>
      <dgm:t>
        <a:bodyPr/>
        <a:lstStyle/>
        <a:p>
          <a:r>
            <a:rPr lang="en-US" dirty="0" smtClean="0"/>
            <a:t>July 2018</a:t>
          </a:r>
          <a:endParaRPr lang="en-US" dirty="0"/>
        </a:p>
      </dgm:t>
    </dgm:pt>
    <dgm:pt modelId="{D43B00E3-8924-4F50-990D-F11496AFF825}" type="parTrans" cxnId="{5F646855-228F-4CA6-B4CC-53B3DCE590E3}">
      <dgm:prSet/>
      <dgm:spPr/>
      <dgm:t>
        <a:bodyPr/>
        <a:lstStyle/>
        <a:p>
          <a:endParaRPr lang="en-US"/>
        </a:p>
      </dgm:t>
    </dgm:pt>
    <dgm:pt modelId="{F71F3BB5-27D3-42BD-8D72-3DAFF93E3C81}" type="sibTrans" cxnId="{5F646855-228F-4CA6-B4CC-53B3DCE590E3}">
      <dgm:prSet/>
      <dgm:spPr/>
      <dgm:t>
        <a:bodyPr/>
        <a:lstStyle/>
        <a:p>
          <a:endParaRPr lang="en-US"/>
        </a:p>
      </dgm:t>
    </dgm:pt>
    <dgm:pt modelId="{3B6580EC-AB82-4933-B758-C3447526C71E}">
      <dgm:prSet phldrT="[Text]"/>
      <dgm:spPr/>
      <dgm:t>
        <a:bodyPr/>
        <a:lstStyle/>
        <a:p>
          <a:r>
            <a:rPr lang="en-US" dirty="0" smtClean="0"/>
            <a:t>March 2018</a:t>
          </a:r>
          <a:endParaRPr lang="en-US" dirty="0"/>
        </a:p>
      </dgm:t>
    </dgm:pt>
    <dgm:pt modelId="{623DD63B-1025-4F5E-A2B4-F2A332AF5F33}" type="parTrans" cxnId="{819531B9-2EE0-40AF-9299-06DABFFF9FE6}">
      <dgm:prSet/>
      <dgm:spPr/>
      <dgm:t>
        <a:bodyPr/>
        <a:lstStyle/>
        <a:p>
          <a:endParaRPr lang="en-US"/>
        </a:p>
      </dgm:t>
    </dgm:pt>
    <dgm:pt modelId="{B55D9AEE-D7B9-45EB-A859-3D9538C885C1}" type="sibTrans" cxnId="{819531B9-2EE0-40AF-9299-06DABFFF9FE6}">
      <dgm:prSet/>
      <dgm:spPr/>
      <dgm:t>
        <a:bodyPr/>
        <a:lstStyle/>
        <a:p>
          <a:endParaRPr lang="en-US"/>
        </a:p>
      </dgm:t>
    </dgm:pt>
    <dgm:pt modelId="{FE9E5899-9CB9-4089-878F-4B61A05997B0}">
      <dgm:prSet phldrT="[Text]"/>
      <dgm:spPr/>
      <dgm:t>
        <a:bodyPr/>
        <a:lstStyle/>
        <a:p>
          <a:r>
            <a:rPr lang="en-US" dirty="0" smtClean="0"/>
            <a:t>February 2018</a:t>
          </a:r>
          <a:endParaRPr lang="en-US" dirty="0"/>
        </a:p>
      </dgm:t>
    </dgm:pt>
    <dgm:pt modelId="{461D58FE-6CDC-433F-80CE-EFE9E2EB03C9}" type="parTrans" cxnId="{60026C2B-6271-4CF0-8146-C0DB1ABFFDE5}">
      <dgm:prSet/>
      <dgm:spPr/>
      <dgm:t>
        <a:bodyPr/>
        <a:lstStyle/>
        <a:p>
          <a:endParaRPr lang="en-US"/>
        </a:p>
      </dgm:t>
    </dgm:pt>
    <dgm:pt modelId="{38698FE4-157F-49CB-AB2A-A26533679E5B}" type="sibTrans" cxnId="{60026C2B-6271-4CF0-8146-C0DB1ABFFDE5}">
      <dgm:prSet/>
      <dgm:spPr/>
      <dgm:t>
        <a:bodyPr/>
        <a:lstStyle/>
        <a:p>
          <a:endParaRPr lang="en-US"/>
        </a:p>
      </dgm:t>
    </dgm:pt>
    <dgm:pt modelId="{1BFFEF1E-8F34-48A7-ABF3-4922E225942A}">
      <dgm:prSet/>
      <dgm:spPr/>
      <dgm:t>
        <a:bodyPr/>
        <a:lstStyle/>
        <a:p>
          <a:r>
            <a:rPr lang="en-US" dirty="0" smtClean="0"/>
            <a:t>  Reporting</a:t>
          </a:r>
          <a:endParaRPr lang="en-US" dirty="0"/>
        </a:p>
      </dgm:t>
    </dgm:pt>
    <dgm:pt modelId="{6FC613B0-3680-455B-BBAC-18FD04D91F4D}" type="parTrans" cxnId="{C60C3EDD-B25C-48E5-A5E8-1BC403E09575}">
      <dgm:prSet/>
      <dgm:spPr/>
      <dgm:t>
        <a:bodyPr/>
        <a:lstStyle/>
        <a:p>
          <a:endParaRPr lang="en-US"/>
        </a:p>
      </dgm:t>
    </dgm:pt>
    <dgm:pt modelId="{56269C24-3448-4C19-9C59-BCFFDF448CEE}" type="sibTrans" cxnId="{C60C3EDD-B25C-48E5-A5E8-1BC403E09575}">
      <dgm:prSet/>
      <dgm:spPr/>
      <dgm:t>
        <a:bodyPr/>
        <a:lstStyle/>
        <a:p>
          <a:endParaRPr lang="en-US"/>
        </a:p>
      </dgm:t>
    </dgm:pt>
    <dgm:pt modelId="{59E7A0A2-ABDA-4A8C-9855-95AF922A3456}">
      <dgm:prSet/>
      <dgm:spPr/>
      <dgm:t>
        <a:bodyPr/>
        <a:lstStyle/>
        <a:p>
          <a:r>
            <a:rPr lang="en-US" dirty="0" smtClean="0"/>
            <a:t>  Community Forum/Health Literacy Event development and execution</a:t>
          </a:r>
          <a:endParaRPr lang="en-US" dirty="0"/>
        </a:p>
      </dgm:t>
    </dgm:pt>
    <dgm:pt modelId="{25189137-F6A9-422E-BD88-0CB30492E79E}" type="parTrans" cxnId="{25BD040A-3942-4C38-88C2-214820B4BD23}">
      <dgm:prSet/>
      <dgm:spPr/>
      <dgm:t>
        <a:bodyPr/>
        <a:lstStyle/>
        <a:p>
          <a:endParaRPr lang="en-US"/>
        </a:p>
      </dgm:t>
    </dgm:pt>
    <dgm:pt modelId="{E13A3B1F-08AA-45AA-802B-63634412ED56}" type="sibTrans" cxnId="{25BD040A-3942-4C38-88C2-214820B4BD23}">
      <dgm:prSet/>
      <dgm:spPr/>
      <dgm:t>
        <a:bodyPr/>
        <a:lstStyle/>
        <a:p>
          <a:endParaRPr lang="en-US"/>
        </a:p>
      </dgm:t>
    </dgm:pt>
    <dgm:pt modelId="{8722AD0F-4B28-44B7-8C79-8DA7C1FB2889}">
      <dgm:prSet/>
      <dgm:spPr/>
      <dgm:t>
        <a:bodyPr/>
        <a:lstStyle/>
        <a:p>
          <a:r>
            <a:rPr lang="en-US" dirty="0" smtClean="0"/>
            <a:t>Planning Innovation Fund conference with CBOs and Hubs/Healthcare Providers</a:t>
          </a:r>
          <a:endParaRPr lang="en-US" dirty="0"/>
        </a:p>
      </dgm:t>
    </dgm:pt>
    <dgm:pt modelId="{C423D622-5C54-4CA5-A4C4-23FC83EA708B}" type="parTrans" cxnId="{E4B0F2A0-5D0F-4497-B466-EE93B2BF8406}">
      <dgm:prSet/>
      <dgm:spPr/>
      <dgm:t>
        <a:bodyPr/>
        <a:lstStyle/>
        <a:p>
          <a:endParaRPr lang="en-US"/>
        </a:p>
      </dgm:t>
    </dgm:pt>
    <dgm:pt modelId="{29BBD377-4A83-4C8D-AD90-C67B26DDCF3F}" type="sibTrans" cxnId="{E4B0F2A0-5D0F-4497-B466-EE93B2BF8406}">
      <dgm:prSet/>
      <dgm:spPr/>
      <dgm:t>
        <a:bodyPr/>
        <a:lstStyle/>
        <a:p>
          <a:endParaRPr lang="en-US"/>
        </a:p>
      </dgm:t>
    </dgm:pt>
    <dgm:pt modelId="{0E89F50E-6F67-4D6F-9A87-FB64FE936840}">
      <dgm:prSet/>
      <dgm:spPr/>
      <dgm:t>
        <a:bodyPr/>
        <a:lstStyle/>
        <a:p>
          <a:r>
            <a:rPr lang="en-US" sz="1000" dirty="0" smtClean="0"/>
            <a:t>Candidates for general renewal</a:t>
          </a:r>
          <a:endParaRPr lang="en-US" sz="1000" dirty="0"/>
        </a:p>
      </dgm:t>
    </dgm:pt>
    <dgm:pt modelId="{BE046176-C021-48F5-B737-0637C078ACE9}" type="parTrans" cxnId="{66DF3DB8-6C4D-4FCF-996B-049F2E32AF1F}">
      <dgm:prSet/>
      <dgm:spPr/>
      <dgm:t>
        <a:bodyPr/>
        <a:lstStyle/>
        <a:p>
          <a:endParaRPr lang="en-US"/>
        </a:p>
      </dgm:t>
    </dgm:pt>
    <dgm:pt modelId="{2EFA906E-B5B9-40A9-8679-778311074073}" type="sibTrans" cxnId="{66DF3DB8-6C4D-4FCF-996B-049F2E32AF1F}">
      <dgm:prSet/>
      <dgm:spPr/>
      <dgm:t>
        <a:bodyPr/>
        <a:lstStyle/>
        <a:p>
          <a:endParaRPr lang="en-US"/>
        </a:p>
      </dgm:t>
    </dgm:pt>
    <dgm:pt modelId="{787C4BF5-E378-42D2-82DF-FCD13B6BC018}">
      <dgm:prSet/>
      <dgm:spPr/>
      <dgm:t>
        <a:bodyPr/>
        <a:lstStyle/>
        <a:p>
          <a:r>
            <a:rPr lang="en-US" dirty="0" smtClean="0"/>
            <a:t>Develop Phase 2 projects with selected organizations focused on Social Determinant of Health intervention related to VBP</a:t>
          </a:r>
          <a:endParaRPr lang="en-US" dirty="0"/>
        </a:p>
      </dgm:t>
    </dgm:pt>
    <dgm:pt modelId="{67721333-8E32-42E9-9135-F03AA2B1984B}" type="parTrans" cxnId="{AB013B6E-428B-4F8C-8DDE-B6554F27E818}">
      <dgm:prSet/>
      <dgm:spPr/>
      <dgm:t>
        <a:bodyPr/>
        <a:lstStyle/>
        <a:p>
          <a:endParaRPr lang="en-US"/>
        </a:p>
      </dgm:t>
    </dgm:pt>
    <dgm:pt modelId="{44B30FFF-B336-4B6B-8907-2CE05633B492}" type="sibTrans" cxnId="{AB013B6E-428B-4F8C-8DDE-B6554F27E818}">
      <dgm:prSet/>
      <dgm:spPr/>
      <dgm:t>
        <a:bodyPr/>
        <a:lstStyle/>
        <a:p>
          <a:endParaRPr lang="en-US"/>
        </a:p>
      </dgm:t>
    </dgm:pt>
    <dgm:pt modelId="{9C362922-0ABF-4011-B026-467599B06F52}">
      <dgm:prSet/>
      <dgm:spPr/>
      <dgm:t>
        <a:bodyPr/>
        <a:lstStyle/>
        <a:p>
          <a:r>
            <a:rPr lang="en-US" sz="1000" dirty="0" smtClean="0"/>
            <a:t>Candidates for Phase 2 projects</a:t>
          </a:r>
          <a:endParaRPr lang="en-US" sz="1000" dirty="0"/>
        </a:p>
      </dgm:t>
    </dgm:pt>
    <dgm:pt modelId="{D2A72257-84EF-4C91-B072-1FC6C70BDD57}" type="parTrans" cxnId="{AD0F38AE-3097-4360-A429-4BD33FB7F21F}">
      <dgm:prSet/>
      <dgm:spPr/>
      <dgm:t>
        <a:bodyPr/>
        <a:lstStyle/>
        <a:p>
          <a:endParaRPr lang="en-US"/>
        </a:p>
      </dgm:t>
    </dgm:pt>
    <dgm:pt modelId="{08E253B1-2411-44A9-9288-338D6025DE41}" type="sibTrans" cxnId="{AD0F38AE-3097-4360-A429-4BD33FB7F21F}">
      <dgm:prSet/>
      <dgm:spPr/>
      <dgm:t>
        <a:bodyPr/>
        <a:lstStyle/>
        <a:p>
          <a:endParaRPr lang="en-US"/>
        </a:p>
      </dgm:t>
    </dgm:pt>
    <dgm:pt modelId="{517909B6-D296-40F2-ACBC-62C3EA566C5E}">
      <dgm:prSet/>
      <dgm:spPr/>
      <dgm:t>
        <a:bodyPr/>
        <a:lstStyle/>
        <a:p>
          <a:endParaRPr lang="en-US" dirty="0"/>
        </a:p>
      </dgm:t>
    </dgm:pt>
    <dgm:pt modelId="{64B882A8-496A-4722-8D61-B07D69889EBE}" type="parTrans" cxnId="{6A344D0B-D608-4010-8C83-EBE6C36F947E}">
      <dgm:prSet/>
      <dgm:spPr/>
      <dgm:t>
        <a:bodyPr/>
        <a:lstStyle/>
        <a:p>
          <a:endParaRPr lang="en-US"/>
        </a:p>
      </dgm:t>
    </dgm:pt>
    <dgm:pt modelId="{545853E3-19FC-40BD-A34F-C127D28E9D13}" type="sibTrans" cxnId="{6A344D0B-D608-4010-8C83-EBE6C36F947E}">
      <dgm:prSet/>
      <dgm:spPr/>
      <dgm:t>
        <a:bodyPr/>
        <a:lstStyle/>
        <a:p>
          <a:endParaRPr lang="en-US"/>
        </a:p>
      </dgm:t>
    </dgm:pt>
    <dgm:pt modelId="{D581DE65-2E75-45A4-9196-448F19AA7707}">
      <dgm:prSet/>
      <dgm:spPr/>
      <dgm:t>
        <a:bodyPr/>
        <a:lstStyle/>
        <a:p>
          <a:endParaRPr lang="en-US"/>
        </a:p>
      </dgm:t>
    </dgm:pt>
    <dgm:pt modelId="{EC3750B7-324D-4A00-9923-10E248A64630}" type="parTrans" cxnId="{A47927B5-016E-4776-BEA6-E602CC542684}">
      <dgm:prSet/>
      <dgm:spPr/>
      <dgm:t>
        <a:bodyPr/>
        <a:lstStyle/>
        <a:p>
          <a:endParaRPr lang="en-US"/>
        </a:p>
      </dgm:t>
    </dgm:pt>
    <dgm:pt modelId="{0ADB183A-1215-4153-A4FE-189E144FEEA3}" type="sibTrans" cxnId="{A47927B5-016E-4776-BEA6-E602CC542684}">
      <dgm:prSet/>
      <dgm:spPr/>
      <dgm:t>
        <a:bodyPr/>
        <a:lstStyle/>
        <a:p>
          <a:endParaRPr lang="en-US"/>
        </a:p>
      </dgm:t>
    </dgm:pt>
    <dgm:pt modelId="{DC31835E-0DA8-4CBA-82F0-9DF0B1F9758D}" type="pres">
      <dgm:prSet presAssocID="{3FEC80BB-EEA3-4CAE-8326-0B821A7397A5}" presName="Name0" presStyleCnt="0">
        <dgm:presLayoutVars>
          <dgm:dir/>
          <dgm:resizeHandles val="exact"/>
        </dgm:presLayoutVars>
      </dgm:prSet>
      <dgm:spPr/>
      <dgm:t>
        <a:bodyPr/>
        <a:lstStyle/>
        <a:p>
          <a:endParaRPr lang="en-US"/>
        </a:p>
      </dgm:t>
    </dgm:pt>
    <dgm:pt modelId="{C179D450-93EA-4052-95F0-AC3A092C225C}" type="pres">
      <dgm:prSet presAssocID="{3FEC80BB-EEA3-4CAE-8326-0B821A7397A5}" presName="arrow" presStyleLbl="bgShp" presStyleIdx="0" presStyleCnt="1"/>
      <dgm:spPr/>
    </dgm:pt>
    <dgm:pt modelId="{BA240698-787A-4533-83DA-49D8A83EBC91}" type="pres">
      <dgm:prSet presAssocID="{3FEC80BB-EEA3-4CAE-8326-0B821A7397A5}" presName="points" presStyleCnt="0"/>
      <dgm:spPr/>
    </dgm:pt>
    <dgm:pt modelId="{4642C14D-C46A-4946-ACDD-474921F73AD0}" type="pres">
      <dgm:prSet presAssocID="{FE9E5899-9CB9-4089-878F-4B61A05997B0}" presName="compositeA" presStyleCnt="0"/>
      <dgm:spPr/>
    </dgm:pt>
    <dgm:pt modelId="{29BFD314-A860-4C71-8F6D-3D52FD9A07F8}" type="pres">
      <dgm:prSet presAssocID="{FE9E5899-9CB9-4089-878F-4B61A05997B0}" presName="textA" presStyleLbl="revTx" presStyleIdx="0" presStyleCnt="5">
        <dgm:presLayoutVars>
          <dgm:bulletEnabled val="1"/>
        </dgm:presLayoutVars>
      </dgm:prSet>
      <dgm:spPr/>
      <dgm:t>
        <a:bodyPr/>
        <a:lstStyle/>
        <a:p>
          <a:endParaRPr lang="en-US"/>
        </a:p>
      </dgm:t>
    </dgm:pt>
    <dgm:pt modelId="{D9F98467-30FD-4B28-A338-64ACE07EFA55}" type="pres">
      <dgm:prSet presAssocID="{FE9E5899-9CB9-4089-878F-4B61A05997B0}" presName="circleA" presStyleLbl="node1" presStyleIdx="0" presStyleCnt="5"/>
      <dgm:spPr/>
    </dgm:pt>
    <dgm:pt modelId="{112A10CB-7964-4430-88AE-627E966A34F2}" type="pres">
      <dgm:prSet presAssocID="{FE9E5899-9CB9-4089-878F-4B61A05997B0}" presName="spaceA" presStyleCnt="0"/>
      <dgm:spPr/>
    </dgm:pt>
    <dgm:pt modelId="{1741FEFC-C221-44AD-818E-0020BFB3F499}" type="pres">
      <dgm:prSet presAssocID="{38698FE4-157F-49CB-AB2A-A26533679E5B}" presName="space" presStyleCnt="0"/>
      <dgm:spPr/>
    </dgm:pt>
    <dgm:pt modelId="{3C436F6C-AAAC-43A9-88B3-23BD56A68712}" type="pres">
      <dgm:prSet presAssocID="{3B6580EC-AB82-4933-B758-C3447526C71E}" presName="compositeB" presStyleCnt="0"/>
      <dgm:spPr/>
    </dgm:pt>
    <dgm:pt modelId="{D8A0089B-DFF9-48BF-9AB0-CA1CFF38A616}" type="pres">
      <dgm:prSet presAssocID="{3B6580EC-AB82-4933-B758-C3447526C71E}" presName="textB" presStyleLbl="revTx" presStyleIdx="1" presStyleCnt="5">
        <dgm:presLayoutVars>
          <dgm:bulletEnabled val="1"/>
        </dgm:presLayoutVars>
      </dgm:prSet>
      <dgm:spPr/>
      <dgm:t>
        <a:bodyPr/>
        <a:lstStyle/>
        <a:p>
          <a:endParaRPr lang="en-US"/>
        </a:p>
      </dgm:t>
    </dgm:pt>
    <dgm:pt modelId="{84F88B11-8450-4B4C-8F88-93489059310E}" type="pres">
      <dgm:prSet presAssocID="{3B6580EC-AB82-4933-B758-C3447526C71E}" presName="circleB" presStyleLbl="node1" presStyleIdx="1" presStyleCnt="5"/>
      <dgm:spPr/>
    </dgm:pt>
    <dgm:pt modelId="{0FB099FA-AE3D-4354-8BD1-3CC849A9323D}" type="pres">
      <dgm:prSet presAssocID="{3B6580EC-AB82-4933-B758-C3447526C71E}" presName="spaceB" presStyleCnt="0"/>
      <dgm:spPr/>
    </dgm:pt>
    <dgm:pt modelId="{689FDA75-01E3-4161-8016-24F3087DE486}" type="pres">
      <dgm:prSet presAssocID="{B55D9AEE-D7B9-45EB-A859-3D9538C885C1}" presName="space" presStyleCnt="0"/>
      <dgm:spPr/>
    </dgm:pt>
    <dgm:pt modelId="{80709AF3-C119-45F0-BC29-051CD388A47D}" type="pres">
      <dgm:prSet presAssocID="{53896937-10B8-4505-96DE-FA2DCC8FBA59}" presName="compositeA" presStyleCnt="0"/>
      <dgm:spPr/>
    </dgm:pt>
    <dgm:pt modelId="{C06BE9DA-7F0A-4D5A-9000-D5907F250BA5}" type="pres">
      <dgm:prSet presAssocID="{53896937-10B8-4505-96DE-FA2DCC8FBA59}" presName="textA" presStyleLbl="revTx" presStyleIdx="2" presStyleCnt="5">
        <dgm:presLayoutVars>
          <dgm:bulletEnabled val="1"/>
        </dgm:presLayoutVars>
      </dgm:prSet>
      <dgm:spPr/>
      <dgm:t>
        <a:bodyPr/>
        <a:lstStyle/>
        <a:p>
          <a:endParaRPr lang="en-US"/>
        </a:p>
      </dgm:t>
    </dgm:pt>
    <dgm:pt modelId="{A3A7ADAD-A153-4128-8B07-C3305627E468}" type="pres">
      <dgm:prSet presAssocID="{53896937-10B8-4505-96DE-FA2DCC8FBA59}" presName="circleA" presStyleLbl="node1" presStyleIdx="2" presStyleCnt="5"/>
      <dgm:spPr/>
    </dgm:pt>
    <dgm:pt modelId="{C3DC38C7-E06B-4B8D-9DF1-D99C89E7452C}" type="pres">
      <dgm:prSet presAssocID="{53896937-10B8-4505-96DE-FA2DCC8FBA59}" presName="spaceA" presStyleCnt="0"/>
      <dgm:spPr/>
    </dgm:pt>
    <dgm:pt modelId="{D5135013-3F21-4B34-9307-D1BF9FD27D20}" type="pres">
      <dgm:prSet presAssocID="{6624BC99-6D57-49B5-8948-B78A28F134B7}" presName="space" presStyleCnt="0"/>
      <dgm:spPr/>
    </dgm:pt>
    <dgm:pt modelId="{2AD02467-02DA-4B5A-856E-7EED6C13E717}" type="pres">
      <dgm:prSet presAssocID="{C657B3AA-59B2-4724-A7FA-3A391CD80BBF}" presName="compositeB" presStyleCnt="0"/>
      <dgm:spPr/>
    </dgm:pt>
    <dgm:pt modelId="{6684138A-0D8C-47C1-8958-E2F9101F6C29}" type="pres">
      <dgm:prSet presAssocID="{C657B3AA-59B2-4724-A7FA-3A391CD80BBF}" presName="textB" presStyleLbl="revTx" presStyleIdx="3" presStyleCnt="5" custLinFactY="-29597" custLinFactNeighborX="97852" custLinFactNeighborY="-100000">
        <dgm:presLayoutVars>
          <dgm:bulletEnabled val="1"/>
        </dgm:presLayoutVars>
      </dgm:prSet>
      <dgm:spPr/>
      <dgm:t>
        <a:bodyPr/>
        <a:lstStyle/>
        <a:p>
          <a:endParaRPr lang="en-US"/>
        </a:p>
      </dgm:t>
    </dgm:pt>
    <dgm:pt modelId="{153A0B3F-F9E6-497E-85E1-411FA24E9284}" type="pres">
      <dgm:prSet presAssocID="{C657B3AA-59B2-4724-A7FA-3A391CD80BBF}" presName="circleB" presStyleLbl="node1" presStyleIdx="3" presStyleCnt="5"/>
      <dgm:spPr/>
    </dgm:pt>
    <dgm:pt modelId="{3440308E-EE67-41E5-80D6-38E97406C7A3}" type="pres">
      <dgm:prSet presAssocID="{C657B3AA-59B2-4724-A7FA-3A391CD80BBF}" presName="spaceB" presStyleCnt="0"/>
      <dgm:spPr/>
    </dgm:pt>
    <dgm:pt modelId="{80339DAB-5933-4C62-8F6E-B0F2131B50CA}" type="pres">
      <dgm:prSet presAssocID="{F71F3BB5-27D3-42BD-8D72-3DAFF93E3C81}" presName="space" presStyleCnt="0"/>
      <dgm:spPr/>
    </dgm:pt>
    <dgm:pt modelId="{8D8BC181-56DE-4433-8B2F-2ED3B6294334}" type="pres">
      <dgm:prSet presAssocID="{D581DE65-2E75-45A4-9196-448F19AA7707}" presName="compositeA" presStyleCnt="0"/>
      <dgm:spPr/>
    </dgm:pt>
    <dgm:pt modelId="{FBEB6E31-6C0F-4215-84E2-6F12D4569142}" type="pres">
      <dgm:prSet presAssocID="{D581DE65-2E75-45A4-9196-448F19AA7707}" presName="textA" presStyleLbl="revTx" presStyleIdx="4" presStyleCnt="5">
        <dgm:presLayoutVars>
          <dgm:bulletEnabled val="1"/>
        </dgm:presLayoutVars>
      </dgm:prSet>
      <dgm:spPr/>
      <dgm:t>
        <a:bodyPr/>
        <a:lstStyle/>
        <a:p>
          <a:endParaRPr lang="en-US"/>
        </a:p>
      </dgm:t>
    </dgm:pt>
    <dgm:pt modelId="{AC4DDF57-F773-44F5-9698-BF8A83501597}" type="pres">
      <dgm:prSet presAssocID="{D581DE65-2E75-45A4-9196-448F19AA7707}" presName="circleA" presStyleLbl="node1" presStyleIdx="4" presStyleCnt="5"/>
      <dgm:spPr/>
    </dgm:pt>
    <dgm:pt modelId="{A02AC842-9B77-4B28-AEFE-E44A7FD0276D}" type="pres">
      <dgm:prSet presAssocID="{D581DE65-2E75-45A4-9196-448F19AA7707}" presName="spaceA" presStyleCnt="0"/>
      <dgm:spPr/>
    </dgm:pt>
  </dgm:ptLst>
  <dgm:cxnLst>
    <dgm:cxn modelId="{F81561C5-1505-44F8-8722-4EB95A36E90B}" srcId="{3FEC80BB-EEA3-4CAE-8326-0B821A7397A5}" destId="{53896937-10B8-4505-96DE-FA2DCC8FBA59}" srcOrd="2" destOrd="0" parTransId="{278DA48E-6078-4E91-82D2-0B5812E162BD}" sibTransId="{6624BC99-6D57-49B5-8948-B78A28F134B7}"/>
    <dgm:cxn modelId="{AB013B6E-428B-4F8C-8DDE-B6554F27E818}" srcId="{C657B3AA-59B2-4724-A7FA-3A391CD80BBF}" destId="{787C4BF5-E378-42D2-82DF-FCD13B6BC018}" srcOrd="0" destOrd="0" parTransId="{67721333-8E32-42E9-9135-F03AA2B1984B}" sibTransId="{44B30FFF-B336-4B6B-8907-2CE05633B492}"/>
    <dgm:cxn modelId="{5F646855-228F-4CA6-B4CC-53B3DCE590E3}" srcId="{3FEC80BB-EEA3-4CAE-8326-0B821A7397A5}" destId="{C657B3AA-59B2-4724-A7FA-3A391CD80BBF}" srcOrd="3" destOrd="0" parTransId="{D43B00E3-8924-4F50-990D-F11496AFF825}" sibTransId="{F71F3BB5-27D3-42BD-8D72-3DAFF93E3C81}"/>
    <dgm:cxn modelId="{D0042070-F304-40AC-A858-0B19CF57B34D}" type="presOf" srcId="{787C4BF5-E378-42D2-82DF-FCD13B6BC018}" destId="{6684138A-0D8C-47C1-8958-E2F9101F6C29}" srcOrd="0" destOrd="1" presId="urn:microsoft.com/office/officeart/2005/8/layout/hProcess11"/>
    <dgm:cxn modelId="{AD05B309-F0A8-43A0-BEE6-B788B8345C90}" type="presOf" srcId="{C657B3AA-59B2-4724-A7FA-3A391CD80BBF}" destId="{6684138A-0D8C-47C1-8958-E2F9101F6C29}" srcOrd="0" destOrd="0" presId="urn:microsoft.com/office/officeart/2005/8/layout/hProcess11"/>
    <dgm:cxn modelId="{0A5D2CF0-D3F7-4365-8585-83F6BC22D297}" type="presOf" srcId="{1BFFEF1E-8F34-48A7-ABF3-4922E225942A}" destId="{29BFD314-A860-4C71-8F6D-3D52FD9A07F8}" srcOrd="0" destOrd="1" presId="urn:microsoft.com/office/officeart/2005/8/layout/hProcess11"/>
    <dgm:cxn modelId="{8853E8DA-C7A9-4897-B06B-84F7C21ACFC6}" type="presOf" srcId="{8722AD0F-4B28-44B7-8C79-8DA7C1FB2889}" destId="{D8A0089B-DFF9-48BF-9AB0-CA1CFF38A616}" srcOrd="0" destOrd="1" presId="urn:microsoft.com/office/officeart/2005/8/layout/hProcess11"/>
    <dgm:cxn modelId="{B6812413-22DC-4F29-ACB3-04B85F530E5A}" type="presOf" srcId="{9C362922-0ABF-4011-B026-467599B06F52}" destId="{C06BE9DA-7F0A-4D5A-9000-D5907F250BA5}" srcOrd="0" destOrd="2" presId="urn:microsoft.com/office/officeart/2005/8/layout/hProcess11"/>
    <dgm:cxn modelId="{1C003AE3-10CF-481B-87E4-BAA41D7A6021}" type="presOf" srcId="{59E7A0A2-ABDA-4A8C-9855-95AF922A3456}" destId="{29BFD314-A860-4C71-8F6D-3D52FD9A07F8}" srcOrd="0" destOrd="2" presId="urn:microsoft.com/office/officeart/2005/8/layout/hProcess11"/>
    <dgm:cxn modelId="{925B77D7-6B4A-4BF4-8405-B157E7303111}" type="presOf" srcId="{FE9E5899-9CB9-4089-878F-4B61A05997B0}" destId="{29BFD314-A860-4C71-8F6D-3D52FD9A07F8}" srcOrd="0" destOrd="0" presId="urn:microsoft.com/office/officeart/2005/8/layout/hProcess11"/>
    <dgm:cxn modelId="{DE672B6A-BDCE-4D0D-A3A3-AA36B1B3A632}" type="presOf" srcId="{53896937-10B8-4505-96DE-FA2DCC8FBA59}" destId="{C06BE9DA-7F0A-4D5A-9000-D5907F250BA5}" srcOrd="0" destOrd="0" presId="urn:microsoft.com/office/officeart/2005/8/layout/hProcess11"/>
    <dgm:cxn modelId="{A47927B5-016E-4776-BEA6-E602CC542684}" srcId="{3FEC80BB-EEA3-4CAE-8326-0B821A7397A5}" destId="{D581DE65-2E75-45A4-9196-448F19AA7707}" srcOrd="4" destOrd="0" parTransId="{EC3750B7-324D-4A00-9923-10E248A64630}" sibTransId="{0ADB183A-1215-4153-A4FE-189E144FEEA3}"/>
    <dgm:cxn modelId="{66DF3DB8-6C4D-4FCF-996B-049F2E32AF1F}" srcId="{53896937-10B8-4505-96DE-FA2DCC8FBA59}" destId="{0E89F50E-6F67-4D6F-9A87-FB64FE936840}" srcOrd="0" destOrd="0" parTransId="{BE046176-C021-48F5-B737-0637C078ACE9}" sibTransId="{2EFA906E-B5B9-40A9-8679-778311074073}"/>
    <dgm:cxn modelId="{AD0F38AE-3097-4360-A429-4BD33FB7F21F}" srcId="{53896937-10B8-4505-96DE-FA2DCC8FBA59}" destId="{9C362922-0ABF-4011-B026-467599B06F52}" srcOrd="1" destOrd="0" parTransId="{D2A72257-84EF-4C91-B072-1FC6C70BDD57}" sibTransId="{08E253B1-2411-44A9-9288-338D6025DE41}"/>
    <dgm:cxn modelId="{6CDEB6FF-52A9-4072-AA1F-E0289BC45C3F}" type="presOf" srcId="{3B6580EC-AB82-4933-B758-C3447526C71E}" destId="{D8A0089B-DFF9-48BF-9AB0-CA1CFF38A616}" srcOrd="0" destOrd="0" presId="urn:microsoft.com/office/officeart/2005/8/layout/hProcess11"/>
    <dgm:cxn modelId="{B499CE0B-5C13-46A6-B39F-6724D3642A21}" type="presOf" srcId="{D581DE65-2E75-45A4-9196-448F19AA7707}" destId="{FBEB6E31-6C0F-4215-84E2-6F12D4569142}" srcOrd="0" destOrd="0" presId="urn:microsoft.com/office/officeart/2005/8/layout/hProcess11"/>
    <dgm:cxn modelId="{0AAC3777-C93B-444B-B597-BBAB70C90012}" type="presOf" srcId="{517909B6-D296-40F2-ACBC-62C3EA566C5E}" destId="{6684138A-0D8C-47C1-8958-E2F9101F6C29}" srcOrd="0" destOrd="2" presId="urn:microsoft.com/office/officeart/2005/8/layout/hProcess11"/>
    <dgm:cxn modelId="{E4B0F2A0-5D0F-4497-B466-EE93B2BF8406}" srcId="{3B6580EC-AB82-4933-B758-C3447526C71E}" destId="{8722AD0F-4B28-44B7-8C79-8DA7C1FB2889}" srcOrd="0" destOrd="0" parTransId="{C423D622-5C54-4CA5-A4C4-23FC83EA708B}" sibTransId="{29BBD377-4A83-4C8D-AD90-C67B26DDCF3F}"/>
    <dgm:cxn modelId="{60026C2B-6271-4CF0-8146-C0DB1ABFFDE5}" srcId="{3FEC80BB-EEA3-4CAE-8326-0B821A7397A5}" destId="{FE9E5899-9CB9-4089-878F-4B61A05997B0}" srcOrd="0" destOrd="0" parTransId="{461D58FE-6CDC-433F-80CE-EFE9E2EB03C9}" sibTransId="{38698FE4-157F-49CB-AB2A-A26533679E5B}"/>
    <dgm:cxn modelId="{6A344D0B-D608-4010-8C83-EBE6C36F947E}" srcId="{787C4BF5-E378-42D2-82DF-FCD13B6BC018}" destId="{517909B6-D296-40F2-ACBC-62C3EA566C5E}" srcOrd="0" destOrd="0" parTransId="{64B882A8-496A-4722-8D61-B07D69889EBE}" sibTransId="{545853E3-19FC-40BD-A34F-C127D28E9D13}"/>
    <dgm:cxn modelId="{25BD040A-3942-4C38-88C2-214820B4BD23}" srcId="{FE9E5899-9CB9-4089-878F-4B61A05997B0}" destId="{59E7A0A2-ABDA-4A8C-9855-95AF922A3456}" srcOrd="1" destOrd="0" parTransId="{25189137-F6A9-422E-BD88-0CB30492E79E}" sibTransId="{E13A3B1F-08AA-45AA-802B-63634412ED56}"/>
    <dgm:cxn modelId="{EB70BC10-C748-4132-81A4-8801376C2C1A}" type="presOf" srcId="{0E89F50E-6F67-4D6F-9A87-FB64FE936840}" destId="{C06BE9DA-7F0A-4D5A-9000-D5907F250BA5}" srcOrd="0" destOrd="1" presId="urn:microsoft.com/office/officeart/2005/8/layout/hProcess11"/>
    <dgm:cxn modelId="{C60C3EDD-B25C-48E5-A5E8-1BC403E09575}" srcId="{FE9E5899-9CB9-4089-878F-4B61A05997B0}" destId="{1BFFEF1E-8F34-48A7-ABF3-4922E225942A}" srcOrd="0" destOrd="0" parTransId="{6FC613B0-3680-455B-BBAC-18FD04D91F4D}" sibTransId="{56269C24-3448-4C19-9C59-BCFFDF448CEE}"/>
    <dgm:cxn modelId="{819531B9-2EE0-40AF-9299-06DABFFF9FE6}" srcId="{3FEC80BB-EEA3-4CAE-8326-0B821A7397A5}" destId="{3B6580EC-AB82-4933-B758-C3447526C71E}" srcOrd="1" destOrd="0" parTransId="{623DD63B-1025-4F5E-A2B4-F2A332AF5F33}" sibTransId="{B55D9AEE-D7B9-45EB-A859-3D9538C885C1}"/>
    <dgm:cxn modelId="{A7DAAC99-1542-4DAA-8695-A94E3D618F6F}" type="presOf" srcId="{3FEC80BB-EEA3-4CAE-8326-0B821A7397A5}" destId="{DC31835E-0DA8-4CBA-82F0-9DF0B1F9758D}" srcOrd="0" destOrd="0" presId="urn:microsoft.com/office/officeart/2005/8/layout/hProcess11"/>
    <dgm:cxn modelId="{E813042D-9AB3-4D92-B277-58EB28A8BB24}" type="presParOf" srcId="{DC31835E-0DA8-4CBA-82F0-9DF0B1F9758D}" destId="{C179D450-93EA-4052-95F0-AC3A092C225C}" srcOrd="0" destOrd="0" presId="urn:microsoft.com/office/officeart/2005/8/layout/hProcess11"/>
    <dgm:cxn modelId="{021520A0-CAA2-40FB-ABB5-0BB6532F3C24}" type="presParOf" srcId="{DC31835E-0DA8-4CBA-82F0-9DF0B1F9758D}" destId="{BA240698-787A-4533-83DA-49D8A83EBC91}" srcOrd="1" destOrd="0" presId="urn:microsoft.com/office/officeart/2005/8/layout/hProcess11"/>
    <dgm:cxn modelId="{C891D6E3-5DE9-4D95-8363-4D72C38802C4}" type="presParOf" srcId="{BA240698-787A-4533-83DA-49D8A83EBC91}" destId="{4642C14D-C46A-4946-ACDD-474921F73AD0}" srcOrd="0" destOrd="0" presId="urn:microsoft.com/office/officeart/2005/8/layout/hProcess11"/>
    <dgm:cxn modelId="{D91047BE-5FD6-4940-9A44-9F2B33C2AD3E}" type="presParOf" srcId="{4642C14D-C46A-4946-ACDD-474921F73AD0}" destId="{29BFD314-A860-4C71-8F6D-3D52FD9A07F8}" srcOrd="0" destOrd="0" presId="urn:microsoft.com/office/officeart/2005/8/layout/hProcess11"/>
    <dgm:cxn modelId="{43194AE4-CC78-4F77-AE6F-2C79E34FE0FE}" type="presParOf" srcId="{4642C14D-C46A-4946-ACDD-474921F73AD0}" destId="{D9F98467-30FD-4B28-A338-64ACE07EFA55}" srcOrd="1" destOrd="0" presId="urn:microsoft.com/office/officeart/2005/8/layout/hProcess11"/>
    <dgm:cxn modelId="{6D599C73-59EC-47E9-8A5D-8F4F327CC731}" type="presParOf" srcId="{4642C14D-C46A-4946-ACDD-474921F73AD0}" destId="{112A10CB-7964-4430-88AE-627E966A34F2}" srcOrd="2" destOrd="0" presId="urn:microsoft.com/office/officeart/2005/8/layout/hProcess11"/>
    <dgm:cxn modelId="{19A063D0-7559-4A26-A1D9-9E28F68A9B16}" type="presParOf" srcId="{BA240698-787A-4533-83DA-49D8A83EBC91}" destId="{1741FEFC-C221-44AD-818E-0020BFB3F499}" srcOrd="1" destOrd="0" presId="urn:microsoft.com/office/officeart/2005/8/layout/hProcess11"/>
    <dgm:cxn modelId="{1277D8FD-2C83-4972-B191-D540C492D1A3}" type="presParOf" srcId="{BA240698-787A-4533-83DA-49D8A83EBC91}" destId="{3C436F6C-AAAC-43A9-88B3-23BD56A68712}" srcOrd="2" destOrd="0" presId="urn:microsoft.com/office/officeart/2005/8/layout/hProcess11"/>
    <dgm:cxn modelId="{4C5A6D10-AA3F-4271-88B8-0F8FFEBF085A}" type="presParOf" srcId="{3C436F6C-AAAC-43A9-88B3-23BD56A68712}" destId="{D8A0089B-DFF9-48BF-9AB0-CA1CFF38A616}" srcOrd="0" destOrd="0" presId="urn:microsoft.com/office/officeart/2005/8/layout/hProcess11"/>
    <dgm:cxn modelId="{8372B05B-B818-4F6D-9E73-D33E472E74CF}" type="presParOf" srcId="{3C436F6C-AAAC-43A9-88B3-23BD56A68712}" destId="{84F88B11-8450-4B4C-8F88-93489059310E}" srcOrd="1" destOrd="0" presId="urn:microsoft.com/office/officeart/2005/8/layout/hProcess11"/>
    <dgm:cxn modelId="{5A18D50C-5D0C-4DA6-8845-78998AC7312F}" type="presParOf" srcId="{3C436F6C-AAAC-43A9-88B3-23BD56A68712}" destId="{0FB099FA-AE3D-4354-8BD1-3CC849A9323D}" srcOrd="2" destOrd="0" presId="urn:microsoft.com/office/officeart/2005/8/layout/hProcess11"/>
    <dgm:cxn modelId="{5C213C44-0726-4FCC-B5C7-59815BB06EE3}" type="presParOf" srcId="{BA240698-787A-4533-83DA-49D8A83EBC91}" destId="{689FDA75-01E3-4161-8016-24F3087DE486}" srcOrd="3" destOrd="0" presId="urn:microsoft.com/office/officeart/2005/8/layout/hProcess11"/>
    <dgm:cxn modelId="{8A914F33-8901-425B-B3B6-258D7C2DAE3F}" type="presParOf" srcId="{BA240698-787A-4533-83DA-49D8A83EBC91}" destId="{80709AF3-C119-45F0-BC29-051CD388A47D}" srcOrd="4" destOrd="0" presId="urn:microsoft.com/office/officeart/2005/8/layout/hProcess11"/>
    <dgm:cxn modelId="{1EFD3C2F-9BF3-4A08-B794-3C9A66FAA295}" type="presParOf" srcId="{80709AF3-C119-45F0-BC29-051CD388A47D}" destId="{C06BE9DA-7F0A-4D5A-9000-D5907F250BA5}" srcOrd="0" destOrd="0" presId="urn:microsoft.com/office/officeart/2005/8/layout/hProcess11"/>
    <dgm:cxn modelId="{588B3648-71FC-499C-83AD-4362C5BEEAE3}" type="presParOf" srcId="{80709AF3-C119-45F0-BC29-051CD388A47D}" destId="{A3A7ADAD-A153-4128-8B07-C3305627E468}" srcOrd="1" destOrd="0" presId="urn:microsoft.com/office/officeart/2005/8/layout/hProcess11"/>
    <dgm:cxn modelId="{9D2C9E54-B94C-49A0-B43F-1D93886254B1}" type="presParOf" srcId="{80709AF3-C119-45F0-BC29-051CD388A47D}" destId="{C3DC38C7-E06B-4B8D-9DF1-D99C89E7452C}" srcOrd="2" destOrd="0" presId="urn:microsoft.com/office/officeart/2005/8/layout/hProcess11"/>
    <dgm:cxn modelId="{7217EA39-A832-409C-B556-731F8E122864}" type="presParOf" srcId="{BA240698-787A-4533-83DA-49D8A83EBC91}" destId="{D5135013-3F21-4B34-9307-D1BF9FD27D20}" srcOrd="5" destOrd="0" presId="urn:microsoft.com/office/officeart/2005/8/layout/hProcess11"/>
    <dgm:cxn modelId="{5CF58E36-EC1F-42FA-817C-C183E8BA57A6}" type="presParOf" srcId="{BA240698-787A-4533-83DA-49D8A83EBC91}" destId="{2AD02467-02DA-4B5A-856E-7EED6C13E717}" srcOrd="6" destOrd="0" presId="urn:microsoft.com/office/officeart/2005/8/layout/hProcess11"/>
    <dgm:cxn modelId="{E1342B3A-2022-4456-B093-DC32C335AD2A}" type="presParOf" srcId="{2AD02467-02DA-4B5A-856E-7EED6C13E717}" destId="{6684138A-0D8C-47C1-8958-E2F9101F6C29}" srcOrd="0" destOrd="0" presId="urn:microsoft.com/office/officeart/2005/8/layout/hProcess11"/>
    <dgm:cxn modelId="{066841EA-468B-4179-A906-97056BA481F2}" type="presParOf" srcId="{2AD02467-02DA-4B5A-856E-7EED6C13E717}" destId="{153A0B3F-F9E6-497E-85E1-411FA24E9284}" srcOrd="1" destOrd="0" presId="urn:microsoft.com/office/officeart/2005/8/layout/hProcess11"/>
    <dgm:cxn modelId="{C1FBD0CF-782B-41A7-9F8B-C063689AFDD5}" type="presParOf" srcId="{2AD02467-02DA-4B5A-856E-7EED6C13E717}" destId="{3440308E-EE67-41E5-80D6-38E97406C7A3}" srcOrd="2" destOrd="0" presId="urn:microsoft.com/office/officeart/2005/8/layout/hProcess11"/>
    <dgm:cxn modelId="{DFFDDE8C-CCA6-47D6-B328-6BCE135D87B7}" type="presParOf" srcId="{BA240698-787A-4533-83DA-49D8A83EBC91}" destId="{80339DAB-5933-4C62-8F6E-B0F2131B50CA}" srcOrd="7" destOrd="0" presId="urn:microsoft.com/office/officeart/2005/8/layout/hProcess11"/>
    <dgm:cxn modelId="{92A63FE0-310B-4012-B24C-587B6E7CAE25}" type="presParOf" srcId="{BA240698-787A-4533-83DA-49D8A83EBC91}" destId="{8D8BC181-56DE-4433-8B2F-2ED3B6294334}" srcOrd="8" destOrd="0" presId="urn:microsoft.com/office/officeart/2005/8/layout/hProcess11"/>
    <dgm:cxn modelId="{2B6CA147-BD98-4965-9650-98A686F83EE9}" type="presParOf" srcId="{8D8BC181-56DE-4433-8B2F-2ED3B6294334}" destId="{FBEB6E31-6C0F-4215-84E2-6F12D4569142}" srcOrd="0" destOrd="0" presId="urn:microsoft.com/office/officeart/2005/8/layout/hProcess11"/>
    <dgm:cxn modelId="{3B087BA4-0E5F-4A5A-B0A0-56BBE4C8FA4D}" type="presParOf" srcId="{8D8BC181-56DE-4433-8B2F-2ED3B6294334}" destId="{AC4DDF57-F773-44F5-9698-BF8A83501597}" srcOrd="1" destOrd="0" presId="urn:microsoft.com/office/officeart/2005/8/layout/hProcess11"/>
    <dgm:cxn modelId="{7299D122-D963-4296-8F7C-EDB39E0FBFBC}" type="presParOf" srcId="{8D8BC181-56DE-4433-8B2F-2ED3B6294334}" destId="{A02AC842-9B77-4B28-AEFE-E44A7FD0276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9D450-93EA-4052-95F0-AC3A092C225C}">
      <dsp:nvSpPr>
        <dsp:cNvPr id="0" name=""/>
        <dsp:cNvSpPr/>
      </dsp:nvSpPr>
      <dsp:spPr>
        <a:xfrm>
          <a:off x="0" y="1259530"/>
          <a:ext cx="8566925" cy="1679373"/>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FD314-A860-4C71-8F6D-3D52FD9A07F8}">
      <dsp:nvSpPr>
        <dsp:cNvPr id="0" name=""/>
        <dsp:cNvSpPr/>
      </dsp:nvSpPr>
      <dsp:spPr>
        <a:xfrm>
          <a:off x="3388" y="0"/>
          <a:ext cx="1481433" cy="167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kern="1200" dirty="0" smtClean="0"/>
            <a:t>February 2018</a:t>
          </a:r>
          <a:endParaRPr lang="en-US" sz="1300" kern="1200" dirty="0"/>
        </a:p>
        <a:p>
          <a:pPr marL="57150" lvl="1" indent="-57150" algn="l" defTabSz="444500">
            <a:lnSpc>
              <a:spcPct val="90000"/>
            </a:lnSpc>
            <a:spcBef>
              <a:spcPct val="0"/>
            </a:spcBef>
            <a:spcAft>
              <a:spcPct val="15000"/>
            </a:spcAft>
            <a:buChar char="••"/>
          </a:pPr>
          <a:r>
            <a:rPr lang="en-US" sz="1000" kern="1200" dirty="0" smtClean="0"/>
            <a:t>  Reporting</a:t>
          </a:r>
          <a:endParaRPr lang="en-US" sz="1000" kern="1200" dirty="0"/>
        </a:p>
        <a:p>
          <a:pPr marL="57150" lvl="1" indent="-57150" algn="l" defTabSz="444500">
            <a:lnSpc>
              <a:spcPct val="90000"/>
            </a:lnSpc>
            <a:spcBef>
              <a:spcPct val="0"/>
            </a:spcBef>
            <a:spcAft>
              <a:spcPct val="15000"/>
            </a:spcAft>
            <a:buChar char="••"/>
          </a:pPr>
          <a:r>
            <a:rPr lang="en-US" sz="1000" kern="1200" dirty="0" smtClean="0"/>
            <a:t>  Community Forum/Health Literacy Event development and execution</a:t>
          </a:r>
          <a:endParaRPr lang="en-US" sz="1000" kern="1200" dirty="0"/>
        </a:p>
      </dsp:txBody>
      <dsp:txXfrm>
        <a:off x="3388" y="0"/>
        <a:ext cx="1481433" cy="1679373"/>
      </dsp:txXfrm>
    </dsp:sp>
    <dsp:sp modelId="{D9F98467-30FD-4B28-A338-64ACE07EFA55}">
      <dsp:nvSpPr>
        <dsp:cNvPr id="0" name=""/>
        <dsp:cNvSpPr/>
      </dsp:nvSpPr>
      <dsp:spPr>
        <a:xfrm>
          <a:off x="534183" y="1889295"/>
          <a:ext cx="419843" cy="4198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0089B-DFF9-48BF-9AB0-CA1CFF38A616}">
      <dsp:nvSpPr>
        <dsp:cNvPr id="0" name=""/>
        <dsp:cNvSpPr/>
      </dsp:nvSpPr>
      <dsp:spPr>
        <a:xfrm>
          <a:off x="1558893" y="2519060"/>
          <a:ext cx="1481433" cy="167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t>March 2018</a:t>
          </a:r>
          <a:endParaRPr lang="en-US" sz="1300" kern="1200" dirty="0"/>
        </a:p>
        <a:p>
          <a:pPr marL="57150" lvl="1" indent="-57150" algn="l" defTabSz="444500">
            <a:lnSpc>
              <a:spcPct val="90000"/>
            </a:lnSpc>
            <a:spcBef>
              <a:spcPct val="0"/>
            </a:spcBef>
            <a:spcAft>
              <a:spcPct val="15000"/>
            </a:spcAft>
            <a:buChar char="••"/>
          </a:pPr>
          <a:r>
            <a:rPr lang="en-US" sz="1000" kern="1200" dirty="0" smtClean="0"/>
            <a:t>Planning Innovation Fund conference with CBOs and Hubs/Healthcare Providers</a:t>
          </a:r>
          <a:endParaRPr lang="en-US" sz="1000" kern="1200" dirty="0"/>
        </a:p>
      </dsp:txBody>
      <dsp:txXfrm>
        <a:off x="1558893" y="2519060"/>
        <a:ext cx="1481433" cy="1679373"/>
      </dsp:txXfrm>
    </dsp:sp>
    <dsp:sp modelId="{84F88B11-8450-4B4C-8F88-93489059310E}">
      <dsp:nvSpPr>
        <dsp:cNvPr id="0" name=""/>
        <dsp:cNvSpPr/>
      </dsp:nvSpPr>
      <dsp:spPr>
        <a:xfrm>
          <a:off x="2089689" y="1889295"/>
          <a:ext cx="419843" cy="419843"/>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BE9DA-7F0A-4D5A-9000-D5907F250BA5}">
      <dsp:nvSpPr>
        <dsp:cNvPr id="0" name=""/>
        <dsp:cNvSpPr/>
      </dsp:nvSpPr>
      <dsp:spPr>
        <a:xfrm>
          <a:off x="3114399" y="0"/>
          <a:ext cx="1481433" cy="167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kern="1200" dirty="0" smtClean="0"/>
            <a:t>April 2018</a:t>
          </a:r>
        </a:p>
        <a:p>
          <a:pPr lvl="0" algn="l" defTabSz="577850">
            <a:lnSpc>
              <a:spcPct val="90000"/>
            </a:lnSpc>
            <a:spcBef>
              <a:spcPct val="0"/>
            </a:spcBef>
            <a:spcAft>
              <a:spcPct val="35000"/>
            </a:spcAft>
          </a:pPr>
          <a:r>
            <a:rPr lang="en-US" sz="1050" kern="1200" dirty="0" smtClean="0"/>
            <a:t>Evaluate contractors to determine: </a:t>
          </a:r>
          <a:endParaRPr lang="en-US" sz="1050" kern="1200" dirty="0"/>
        </a:p>
        <a:p>
          <a:pPr marL="57150" lvl="1" indent="-57150" algn="l" defTabSz="444500">
            <a:lnSpc>
              <a:spcPct val="90000"/>
            </a:lnSpc>
            <a:spcBef>
              <a:spcPct val="0"/>
            </a:spcBef>
            <a:spcAft>
              <a:spcPct val="15000"/>
            </a:spcAft>
            <a:buChar char="••"/>
          </a:pPr>
          <a:r>
            <a:rPr lang="en-US" sz="1000" kern="1200" dirty="0" smtClean="0"/>
            <a:t>Candidates for general renewal</a:t>
          </a:r>
          <a:endParaRPr lang="en-US" sz="1000" kern="1200" dirty="0"/>
        </a:p>
        <a:p>
          <a:pPr marL="57150" lvl="1" indent="-57150" algn="l" defTabSz="444500">
            <a:lnSpc>
              <a:spcPct val="90000"/>
            </a:lnSpc>
            <a:spcBef>
              <a:spcPct val="0"/>
            </a:spcBef>
            <a:spcAft>
              <a:spcPct val="15000"/>
            </a:spcAft>
            <a:buChar char="••"/>
          </a:pPr>
          <a:r>
            <a:rPr lang="en-US" sz="1000" kern="1200" dirty="0" smtClean="0"/>
            <a:t>Candidates for Phase 2 projects</a:t>
          </a:r>
          <a:endParaRPr lang="en-US" sz="1000" kern="1200" dirty="0"/>
        </a:p>
      </dsp:txBody>
      <dsp:txXfrm>
        <a:off x="3114399" y="0"/>
        <a:ext cx="1481433" cy="1679373"/>
      </dsp:txXfrm>
    </dsp:sp>
    <dsp:sp modelId="{A3A7ADAD-A153-4128-8B07-C3305627E468}">
      <dsp:nvSpPr>
        <dsp:cNvPr id="0" name=""/>
        <dsp:cNvSpPr/>
      </dsp:nvSpPr>
      <dsp:spPr>
        <a:xfrm>
          <a:off x="3645194" y="1889295"/>
          <a:ext cx="419843" cy="41984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4138A-0D8C-47C1-8958-E2F9101F6C29}">
      <dsp:nvSpPr>
        <dsp:cNvPr id="0" name=""/>
        <dsp:cNvSpPr/>
      </dsp:nvSpPr>
      <dsp:spPr>
        <a:xfrm>
          <a:off x="6119517" y="342642"/>
          <a:ext cx="1481433" cy="167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t>July 2018</a:t>
          </a:r>
          <a:endParaRPr lang="en-US" sz="1300" kern="1200" dirty="0"/>
        </a:p>
        <a:p>
          <a:pPr marL="57150" lvl="1" indent="-57150" algn="l" defTabSz="444500">
            <a:lnSpc>
              <a:spcPct val="90000"/>
            </a:lnSpc>
            <a:spcBef>
              <a:spcPct val="0"/>
            </a:spcBef>
            <a:spcAft>
              <a:spcPct val="15000"/>
            </a:spcAft>
            <a:buChar char="••"/>
          </a:pPr>
          <a:r>
            <a:rPr lang="en-US" sz="1000" kern="1200" dirty="0" smtClean="0"/>
            <a:t>Develop Phase 2 projects with selected organizations focused on Social Determinant of Health intervention related to VBP</a:t>
          </a:r>
          <a:endParaRPr lang="en-US" sz="1000" kern="1200" dirty="0"/>
        </a:p>
        <a:p>
          <a:pPr marL="114300" lvl="2" indent="-57150" algn="l" defTabSz="444500">
            <a:lnSpc>
              <a:spcPct val="90000"/>
            </a:lnSpc>
            <a:spcBef>
              <a:spcPct val="0"/>
            </a:spcBef>
            <a:spcAft>
              <a:spcPct val="15000"/>
            </a:spcAft>
            <a:buChar char="••"/>
          </a:pPr>
          <a:endParaRPr lang="en-US" sz="1000" kern="1200" dirty="0"/>
        </a:p>
      </dsp:txBody>
      <dsp:txXfrm>
        <a:off x="6119517" y="342642"/>
        <a:ext cx="1481433" cy="1679373"/>
      </dsp:txXfrm>
    </dsp:sp>
    <dsp:sp modelId="{153A0B3F-F9E6-497E-85E1-411FA24E9284}">
      <dsp:nvSpPr>
        <dsp:cNvPr id="0" name=""/>
        <dsp:cNvSpPr/>
      </dsp:nvSpPr>
      <dsp:spPr>
        <a:xfrm>
          <a:off x="5200700" y="1889295"/>
          <a:ext cx="419843" cy="419843"/>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6E31-6C0F-4215-84E2-6F12D4569142}">
      <dsp:nvSpPr>
        <dsp:cNvPr id="0" name=""/>
        <dsp:cNvSpPr/>
      </dsp:nvSpPr>
      <dsp:spPr>
        <a:xfrm>
          <a:off x="6225410" y="0"/>
          <a:ext cx="1481433" cy="167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endParaRPr lang="en-US" sz="1300" kern="1200"/>
        </a:p>
      </dsp:txBody>
      <dsp:txXfrm>
        <a:off x="6225410" y="0"/>
        <a:ext cx="1481433" cy="1679373"/>
      </dsp:txXfrm>
    </dsp:sp>
    <dsp:sp modelId="{AC4DDF57-F773-44F5-9698-BF8A83501597}">
      <dsp:nvSpPr>
        <dsp:cNvPr id="0" name=""/>
        <dsp:cNvSpPr/>
      </dsp:nvSpPr>
      <dsp:spPr>
        <a:xfrm>
          <a:off x="6756205" y="1889295"/>
          <a:ext cx="419843" cy="41984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prevention@health.ny.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a:p>
        </p:txBody>
      </p:sp>
    </p:spTree>
    <p:extLst>
      <p:ext uri="{BB962C8B-B14F-4D97-AF65-F5344CB8AC3E}">
        <p14:creationId xmlns:p14="http://schemas.microsoft.com/office/powerpoint/2010/main" val="8477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areas of this priority have been updated to separate out healthy eating and food security and physical activity where as before there was one focus area on obesity. </a:t>
            </a:r>
          </a:p>
          <a:p>
            <a:endParaRPr lang="en-US" dirty="0" smtClean="0"/>
          </a:p>
          <a:p>
            <a:r>
              <a:rPr lang="en-US" dirty="0" smtClean="0"/>
              <a:t>Goals have been updated to feature key areas for intervention.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105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priority includes a new focus area related to food and consumer products and updates the climate and environment focus area.  </a:t>
            </a:r>
          </a:p>
          <a:p>
            <a:endParaRPr lang="en-US" dirty="0" smtClean="0"/>
          </a:p>
          <a:p>
            <a:r>
              <a:rPr lang="en-US" dirty="0" smtClean="0"/>
              <a:t>There are new goals related to water quality to focus attention on some of the current challenges.</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8670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priority’s focus areas and goals have been updated to align with the state’s Title V Maternal and Child Health Block Grant plan, and to increase support on the health of women.</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571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priority area is focused on preventing infections, prioritizing attention on reducing vaccine-preventable diseases, HIV and STDs, Hepatitis C Virus, as well as antimicrobial resistance and healthcare-associated infections.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0766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priority has a new title, focuses attention on well being, and a new focus on prevention of substance use disorders.</a:t>
            </a:r>
          </a:p>
          <a:p>
            <a:endParaRPr lang="en-US" dirty="0" smtClean="0"/>
          </a:p>
          <a:p>
            <a:r>
              <a:rPr lang="en-US" dirty="0" smtClean="0"/>
              <a:t>The focus area related to strengthening infrastructure has been removed.  New York State supports the goal of strengthening infrastructure, but wants that effort to be linked to one of the specific goal areas listed here.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7021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 bit of good news for everyone’s collective efforts.  But we know more work needs to be done.  </a:t>
            </a:r>
          </a:p>
          <a:p>
            <a:pPr defTabSz="933237">
              <a:defRPr/>
            </a:pPr>
            <a:endParaRPr lang="en-US" dirty="0" smtClean="0"/>
          </a:p>
          <a:p>
            <a:pPr defTabSz="933237">
              <a:defRPr/>
            </a:pPr>
            <a:r>
              <a:rPr lang="en-US" dirty="0" smtClean="0"/>
              <a:t>The health status of New Yorkers – as measured by the America’s Health Rankings – has greatly improved.</a:t>
            </a:r>
          </a:p>
          <a:p>
            <a:pPr defTabSz="933237">
              <a:defRPr/>
            </a:pPr>
            <a:endParaRPr lang="en-US" dirty="0" smtClean="0"/>
          </a:p>
          <a:p>
            <a:pPr defTabSz="933237">
              <a:defRPr/>
            </a:pPr>
            <a:r>
              <a:rPr lang="en-US" dirty="0" smtClean="0"/>
              <a:t>For nearly 3 decades, America’s Health Rankings has provided an annual summary of the nation’s health on a state-by-state basis by analyzing a comprehensive set of health, environmental and socioeconomic data to determine national health benchmarks and state rankings. </a:t>
            </a:r>
          </a:p>
          <a:p>
            <a:pPr defTabSz="933237">
              <a:defRPr/>
            </a:pPr>
            <a:endParaRPr lang="en-US" dirty="0" smtClean="0"/>
          </a:p>
          <a:p>
            <a:pPr defTabSz="933237">
              <a:defRPr/>
            </a:pPr>
            <a:r>
              <a:rPr lang="en-US" dirty="0" smtClean="0"/>
              <a:t>New York State’s rank has improved drastically in the last two decades. We are currently ranked 10</a:t>
            </a:r>
            <a:r>
              <a:rPr lang="en-US" baseline="30000" dirty="0" smtClean="0"/>
              <a:t>th</a:t>
            </a:r>
            <a:r>
              <a:rPr lang="en-US" dirty="0" smtClean="0"/>
              <a:t> in the nation, up from 40</a:t>
            </a:r>
            <a:r>
              <a:rPr lang="en-US" baseline="30000" dirty="0" smtClean="0"/>
              <a:t>th</a:t>
            </a:r>
            <a:r>
              <a:rPr lang="en-US" dirty="0" smtClean="0"/>
              <a:t> in 1990 and 26</a:t>
            </a:r>
            <a:r>
              <a:rPr lang="en-US" baseline="30000" dirty="0" smtClean="0"/>
              <a:t>th</a:t>
            </a:r>
            <a:r>
              <a:rPr lang="en-US" dirty="0" smtClean="0"/>
              <a:t> in 2008, when the Prevention Agenda began.</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4038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challenges remain.  The health assessment compiled by the New York State Department of Health indicates that our state still faces challenges in each of the five Prevention Agenda priority areas, as summarized here.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871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York State Prevention Agenda calls on local health departments and hospitals to collaborate with their community partners on the development of community health assessments and community service plans.</a:t>
            </a:r>
          </a:p>
          <a:p>
            <a:endParaRPr lang="en-US" dirty="0" smtClean="0"/>
          </a:p>
          <a:p>
            <a:r>
              <a:rPr lang="en-US" dirty="0" smtClean="0"/>
              <a:t>In addition to requiring collaboration, New York State requires that communities develop comprehensive plans that outline what organizations will do in the next three years to identify and address health challenges in their community. </a:t>
            </a:r>
          </a:p>
          <a:p>
            <a:endParaRPr lang="en-US" dirty="0" smtClean="0"/>
          </a:p>
          <a:p>
            <a:r>
              <a:rPr lang="en-US" dirty="0" smtClean="0"/>
              <a:t>While there was some collaboration early on, New York State has made great progress – to the point that more than half of the counties developed joint plans.  In the communities where separate plans were provided, there was also strong evidence of collaboration.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7699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York State has also seen improvement in cross-sector collaboration.  This diagram shows the kinds of organizations and percentages participating in partnerships to reduce chronic diseases. Local health departments and hospitals collaborated most often with other healthcare organizations, governmental and non-governmental public health agencies and organizations, and community-based health and human service organizations.  Some important partner types are still missing from our cross-sector collaborations.  That is one of the challenges the state is asking us to help them address. </a:t>
            </a:r>
          </a:p>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109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4495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two major goals of the current Prevention Agenda for 2013-2018.</a:t>
            </a:r>
          </a:p>
          <a:p>
            <a:endParaRPr lang="en-US" dirty="0" smtClean="0"/>
          </a:p>
          <a:p>
            <a:r>
              <a:rPr lang="en-US" dirty="0" smtClean="0"/>
              <a:t>The first bullet refers to the overall goal of improving health status and reducing health disparities across the state by focusing on prevention.</a:t>
            </a:r>
          </a:p>
          <a:p>
            <a:endParaRPr lang="en-US" dirty="0" smtClean="0"/>
          </a:p>
          <a:p>
            <a:r>
              <a:rPr lang="en-US" dirty="0" smtClean="0"/>
              <a:t>The second bullet is a ‘call to action’ for local, collaborative needs assessments, identification of local health priorities, and taking action to address the priorities.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8175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28</a:t>
            </a:fld>
            <a:endParaRPr lang="en-US"/>
          </a:p>
        </p:txBody>
      </p:sp>
    </p:spTree>
    <p:extLst>
      <p:ext uri="{BB962C8B-B14F-4D97-AF65-F5344CB8AC3E}">
        <p14:creationId xmlns:p14="http://schemas.microsoft.com/office/powerpoint/2010/main" val="2811065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29</a:t>
            </a:fld>
            <a:endParaRPr lang="en-US"/>
          </a:p>
        </p:txBody>
      </p:sp>
    </p:spTree>
    <p:extLst>
      <p:ext uri="{BB962C8B-B14F-4D97-AF65-F5344CB8AC3E}">
        <p14:creationId xmlns:p14="http://schemas.microsoft.com/office/powerpoint/2010/main" val="395516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A6A604-566F-4A66-BA62-7A8E133EDAD1}"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63062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6A604-566F-4A66-BA62-7A8E133EDAD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3887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results shown in the Prevention Agenda Dashboard. </a:t>
            </a:r>
          </a:p>
          <a:p>
            <a:r>
              <a:rPr lang="en-US" dirty="0" smtClean="0"/>
              <a:t> </a:t>
            </a:r>
          </a:p>
          <a:p>
            <a:r>
              <a:rPr lang="en-US" dirty="0" smtClean="0"/>
              <a:t>To track the state’s progress-to-date in achieving the objectives for the Prevention Agenda 2013-2018 plan, NYSDOH has been monitoring 96 statewide indicators for the five priority areas and one overall category to “Improve Health Status and Reduce Health Disparities,” shown here in the left-most bar. </a:t>
            </a:r>
          </a:p>
          <a:p>
            <a:r>
              <a:rPr lang="en-US" dirty="0" smtClean="0"/>
              <a:t> </a:t>
            </a:r>
          </a:p>
          <a:p>
            <a:r>
              <a:rPr lang="en-US" dirty="0" smtClean="0"/>
              <a:t>As of June 2017, there were 22 indicators where the 2018 objectives were met. Some examples of these include: preventable hospitalization rate; assault-related hospitalization rate; heart attack hospitalization rate; newly diagnosed HIV case rate; teen pregnancy rate; and binge drinking rate among adults. Furthermore, the disparity in premature deaths between Hispanics and non-Hispanic Whites was significantly reduced.</a:t>
            </a:r>
          </a:p>
          <a:p>
            <a:r>
              <a:rPr lang="en-US" dirty="0" smtClean="0"/>
              <a:t> </a:t>
            </a:r>
          </a:p>
          <a:p>
            <a:r>
              <a:rPr lang="en-US" dirty="0" smtClean="0"/>
              <a:t>Conditions such as obesity are linked to multiple determinants of health and, in many cases, reflect barriers to a healthy lifestyle caused by adverse social determinants of health. For these reasons, we don’t expect all these indicators to improve overnight, but of the 71 indicators with data that have not been met, 12 are significantly improving, with moderate improvement in 5 others. </a:t>
            </a:r>
          </a:p>
          <a:p>
            <a:r>
              <a:rPr lang="en-US" dirty="0" smtClean="0"/>
              <a:t> </a:t>
            </a:r>
          </a:p>
          <a:p>
            <a:r>
              <a:rPr lang="en-US" dirty="0" smtClean="0"/>
              <a:t>Much more needs to be done, however, because 40 of the 71 indicators have stayed the same and 14 are going in the wrong direction. For additional information on progress in each priority area see:</a:t>
            </a:r>
            <a:endParaRPr lang="en-US" dirty="0" smtClean="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4591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describes four elements that will inform the update of the current Prevention Agenda.  The Ad Hoc Committee is seeking your feedback.</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0353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determinants of health are the conditions in which we are born, grow and age, and in which we live and work including our communities, the housing we live in, the schools we attend, our access to social support, our socio-economic status, as well as our access to health services.</a:t>
            </a:r>
          </a:p>
          <a:p>
            <a:endParaRPr lang="en-US" dirty="0" smtClean="0"/>
          </a:p>
          <a:p>
            <a:r>
              <a:rPr lang="en-US" dirty="0" smtClean="0"/>
              <a:t>As shown on the earlier slide from County Health Rankings, 80% of health outcomes are attributable to these social determinants of health.  To be successful in the Prevention Agenda, we need to identify and implement interventions that can impact these determinants.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4004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timeline for the update is shown on this slide.  There are many opportunities to participate in the development of this plan.  </a:t>
            </a:r>
          </a:p>
          <a:p>
            <a:endParaRPr lang="en-US" dirty="0" smtClean="0"/>
          </a:p>
          <a:p>
            <a:r>
              <a:rPr lang="en-US" dirty="0" smtClean="0"/>
              <a:t>Between the end of February and April, Ad Hoc Committee members have been asked to host meetings with their individual member organizations to get their feedback. </a:t>
            </a:r>
          </a:p>
          <a:p>
            <a:endParaRPr lang="en-US" dirty="0" smtClean="0"/>
          </a:p>
          <a:p>
            <a:r>
              <a:rPr lang="en-US" dirty="0" smtClean="0"/>
              <a:t>A survey to solicit feedback can be completed by anyone who wishes to provide input – see the link</a:t>
            </a:r>
            <a:r>
              <a:rPr lang="en-US" dirty="0" smtClean="0">
                <a:highlight>
                  <a:srgbClr val="FFFF00"/>
                </a:highlight>
              </a:rPr>
              <a:t>: </a:t>
            </a:r>
          </a:p>
          <a:p>
            <a:endParaRPr lang="en-US" dirty="0" smtClean="0"/>
          </a:p>
          <a:p>
            <a:r>
              <a:rPr lang="en-US" dirty="0" smtClean="0"/>
              <a:t>Once the priorities and focus areas have been finalized based on the feedback, committees will meet this summer to develop priority-specific plans. </a:t>
            </a:r>
          </a:p>
          <a:p>
            <a:endParaRPr lang="en-US" dirty="0" smtClean="0"/>
          </a:p>
          <a:p>
            <a:r>
              <a:rPr lang="en-US" dirty="0" smtClean="0"/>
              <a:t>Where possible, we will use existing committees to develop the plans. For example, the Maternal and Child Health Block Grant Advisory Committee will develop the plan for Promoting Healthy Women, Infants and Children. </a:t>
            </a:r>
          </a:p>
          <a:p>
            <a:endParaRPr lang="en-US" dirty="0" smtClean="0"/>
          </a:p>
          <a:p>
            <a:r>
              <a:rPr lang="en-US" dirty="0" smtClean="0"/>
              <a:t>If you want to participate in drafting priority-specific plans, please send an email to </a:t>
            </a:r>
            <a:r>
              <a:rPr lang="en-US" dirty="0" smtClean="0">
                <a:hlinkClick r:id="rId3"/>
              </a:rPr>
              <a:t>prevention@health.ny.gov</a:t>
            </a:r>
            <a:r>
              <a:rPr lang="en-US" dirty="0" smtClean="0"/>
              <a:t> to indicate your interest.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8013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Another approach that is equally important is to focus on actions by government agencies and the private sector – beyond the traditional health sector – that are critical to addressing the social determinants of health.  This has been a major focus of the LIHC and is one of the reasons we have such a diverse partnership.</a:t>
            </a:r>
          </a:p>
          <a:p>
            <a:endParaRPr lang="en-US" baseline="0" dirty="0" smtClean="0"/>
          </a:p>
          <a:p>
            <a:pPr defTabSz="933237">
              <a:defRPr/>
            </a:pPr>
            <a:r>
              <a:rPr lang="en-US" dirty="0" smtClean="0"/>
              <a:t>Governor Cuomo has made a commitment to implementing a Health-Across-All-Policies approach, which includes public polices across sectors that systematically takes into account the health and health system implications of decisions, seeks synergies, and avoids harmful health impacts in order to improve population health and health equity. </a:t>
            </a:r>
          </a:p>
          <a:p>
            <a:pPr defTabSz="933237">
              <a:defRPr/>
            </a:pPr>
            <a:endParaRPr lang="en-US" dirty="0" smtClean="0"/>
          </a:p>
          <a:p>
            <a:pPr defTabSz="933237">
              <a:defRPr/>
            </a:pPr>
            <a:r>
              <a:rPr lang="en-US" dirty="0" smtClean="0"/>
              <a:t>The Health-Across-all-Policies approach emphasizes the </a:t>
            </a:r>
            <a:r>
              <a:rPr lang="en-US" u="sng" dirty="0" smtClean="0"/>
              <a:t>consequences</a:t>
            </a:r>
            <a:r>
              <a:rPr lang="en-US" dirty="0" smtClean="0"/>
              <a:t> of public policies on health determinants and aims to improve the accountability of policy-makers for health impacts at all levels of policy-making. </a:t>
            </a:r>
          </a:p>
          <a:p>
            <a:pPr defTabSz="933237">
              <a:defRPr/>
            </a:pPr>
            <a:endParaRPr lang="en-US" dirty="0" smtClean="0"/>
          </a:p>
          <a:p>
            <a:pPr defTabSz="933237">
              <a:defRPr/>
            </a:pPr>
            <a:r>
              <a:rPr lang="en-US" dirty="0" smtClean="0"/>
              <a:t>In the updated Prevention Agenda we are increasing our emphasis on partnering with government and non-government agencies to help us adopt this approach.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9618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11</a:t>
            </a:fld>
            <a:endParaRPr lang="en-US"/>
          </a:p>
        </p:txBody>
      </p:sp>
    </p:spTree>
    <p:extLst>
      <p:ext uri="{BB962C8B-B14F-4D97-AF65-F5344CB8AC3E}">
        <p14:creationId xmlns:p14="http://schemas.microsoft.com/office/powerpoint/2010/main" val="271601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each Priority, NYS Department of Health, Office of Mental Health and Office of Alcohol and Substance Abuse Services have proposed updated focus areas and goals for consideration, shown on the next five slides. </a:t>
            </a:r>
          </a:p>
          <a:p>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8482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357CF-EBDD-428D-B2CF-2432D344BE72}"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CB4D9-4A61-426D-B185-E29F7FF493E4}"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7A970-93E8-4A61-B357-F265673626D9}"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2946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60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069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85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19"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19"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57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0CFE2AF6-EE50-4109-BFEF-E818ED27ED66}" type="datetime1">
              <a:rPr lang="en-US" altLang="en-US" smtClean="0">
                <a:solidFill>
                  <a:prstClr val="white"/>
                </a:solidFill>
              </a:rPr>
              <a:t>4/11/2018</a:t>
            </a:fld>
            <a:endParaRPr lang="en-US" altLang="en-US">
              <a:solidFill>
                <a:prstClr val="white"/>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ltLang="en-US">
              <a:solidFill>
                <a:prstClr val="white"/>
              </a:solidFill>
            </a:endParaRPr>
          </a:p>
        </p:txBody>
      </p:sp>
      <p:sp>
        <p:nvSpPr>
          <p:cNvPr id="4"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BF54E14F-0347-4B4B-B53E-EC9C0FFD8FB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5832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a:extLst>
              <a:ext uri="{FF2B5EF4-FFF2-40B4-BE49-F238E27FC236}">
                <a16:creationId xmlns="" xmlns:a16="http://schemas.microsoft.com/office/drawing/2014/main" id="{E1BC4578-2C55-451A-BE8D-17B60F9DF375}"/>
              </a:ext>
            </a:extLst>
          </p:cNvPr>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Tree>
    <p:extLst>
      <p:ext uri="{BB962C8B-B14F-4D97-AF65-F5344CB8AC3E}">
        <p14:creationId xmlns:p14="http://schemas.microsoft.com/office/powerpoint/2010/main" val="3222120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1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CA022-7D82-461F-83E6-FFF4B3BC4855}"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648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5125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sz="half" idx="1"/>
          </p:nvPr>
        </p:nvSpPr>
        <p:spPr>
          <a:xfrm>
            <a:off x="571500" y="1587503"/>
            <a:ext cx="45720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023100" y="1587503"/>
            <a:ext cx="45720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0229" y="6197600"/>
            <a:ext cx="1360171" cy="647700"/>
          </a:xfrm>
          <a:prstGeom prst="rect">
            <a:avLst/>
          </a:prstGeom>
        </p:spPr>
      </p:pic>
      <p:sp>
        <p:nvSpPr>
          <p:cNvPr id="7" name="Slide Number Placeholder 6"/>
          <p:cNvSpPr>
            <a:spLocks noGrp="1"/>
          </p:cNvSpPr>
          <p:nvPr>
            <p:ph type="sldNum" sz="quarter" idx="12"/>
          </p:nvPr>
        </p:nvSpPr>
        <p:spPr>
          <a:xfrm>
            <a:off x="9347200" y="6492877"/>
            <a:ext cx="2844800" cy="365125"/>
          </a:xfrm>
        </p:spPr>
        <p:txBody>
          <a:bodyPr/>
          <a:lstStyle>
            <a:lvl1pPr>
              <a:defRPr>
                <a:solidFill>
                  <a:schemeClr val="tx1">
                    <a:lumMod val="50000"/>
                    <a:lumOff val="50000"/>
                  </a:schemeClr>
                </a:solidFill>
                <a:latin typeface="Helvetica" pitchFamily="34" charset="0"/>
              </a:defRPr>
            </a:lvl1pPr>
          </a:lstStyle>
          <a:p>
            <a:fld id="{4FAB73BC-B049-4115-A692-8D63A059BFB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1" name="Date Placeholder 3">
            <a:extLst>
              <a:ext uri="{FF2B5EF4-FFF2-40B4-BE49-F238E27FC236}">
                <a16:creationId xmlns="" xmlns:a16="http://schemas.microsoft.com/office/drawing/2014/main" id="{BC3B8E11-76A3-470F-92B5-82633DC20F42}"/>
              </a:ext>
            </a:extLst>
          </p:cNvPr>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Tree>
    <p:extLst>
      <p:ext uri="{BB962C8B-B14F-4D97-AF65-F5344CB8AC3E}">
        <p14:creationId xmlns:p14="http://schemas.microsoft.com/office/powerpoint/2010/main" val="2329146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933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084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5464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7774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p:spPr>
        <p:txBody>
          <a:bodyPr/>
          <a:lstStyle>
            <a:lvl1pPr>
              <a:defRPr>
                <a:latin typeface="Helvetica" pitchFamily="34" charset="0"/>
              </a:defRPr>
            </a:lvl1pPr>
          </a:lstStyle>
          <a:p>
            <a:r>
              <a:rPr lang="en-US" dirty="0">
                <a:solidFill>
                  <a:prstClr val="black">
                    <a:tint val="75000"/>
                  </a:prstClr>
                </a:solidFill>
              </a:rPr>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2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A12D4-7A88-46EC-AB6F-ECC2CEDFE307}"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2393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A7BAC-209A-47F4-B999-1CE46A6B98C4}"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571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D064C-F9F9-42A3-ACD8-02C215EE9FE6}" type="datetime1">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1C0E1-DAE7-4B44-A2BC-C246BE1164A8}" type="datetime1">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BBF39-3AAA-41FC-8122-E6B54AFF8A78}" type="datetime1">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AC669-739C-4456-B201-345743D6DFB0}"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AFBD0-04C6-4232-B6F8-7E2D07EC6317}"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5B21C-BE21-4C4D-8C56-1FDD5C779DCB}" type="datetime1">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04399131"/>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13481104"/>
      </p:ext>
    </p:extLst>
  </p:cSld>
  <p:clrMap bg1="lt1" tx1="dk1" bg2="lt2" tx2="dk2" accent1="accent1" accent2="accent2" accent3="accent3" accent4="accent4" accent5="accent5" accent6="accent6" hlink="hlink" folHlink="folHlink"/>
  <p:sldLayoutIdLst>
    <p:sldLayoutId id="2147483687"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95778312"/>
      </p:ext>
    </p:extLst>
  </p:cSld>
  <p:clrMap bg1="lt1" tx1="dk1" bg2="lt2" tx2="dk2" accent1="accent1" accent2="accent2" accent3="accent3" accent4="accent4" accent5="accent5" accent6="accent6" hlink="hlink" folHlink="folHlink"/>
  <p:sldLayoutIdLst>
    <p:sldLayoutId id="2147483689"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49305532"/>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hf hdr="0" ftr="0" dt="0"/>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9200" y="5791200"/>
            <a:ext cx="4572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7415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ftr="0" dt="0"/>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78711287"/>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70851989"/>
      </p:ext>
    </p:extLst>
  </p:cSld>
  <p:clrMap bg1="lt1" tx1="dk1" bg2="lt2" tx2="dk2" accent1="accent1" accent2="accent2" accent3="accent3" accent4="accent4" accent5="accent5" accent6="accent6" hlink="hlink" folHlink="folHlink"/>
  <p:sldLayoutIdLst>
    <p:sldLayoutId id="2147483675"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932532695"/>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94614742"/>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58408928"/>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40"/>
            <a:ext cx="12192003" cy="66153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3"/>
          </p:nvPr>
        </p:nvSpPr>
        <p:spPr>
          <a:xfrm>
            <a:off x="4285343" y="60293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r>
              <a:rPr lang="en-US" smtClean="0">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56137491"/>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ctr" defTabSz="685800" rtl="0" eaLnBrk="1" latinLnBrk="0" hangingPunct="1">
        <a:spcBef>
          <a:spcPct val="0"/>
        </a:spcBef>
        <a:buNone/>
        <a:defRPr sz="3300" b="1" kern="1200">
          <a:solidFill>
            <a:srgbClr val="99CCFF"/>
          </a:solidFill>
          <a:latin typeface="Helvetica"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Helvetica"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Helvetica"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3.jp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nqpps.org/"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smtClean="0">
                <a:solidFill>
                  <a:schemeClr val="bg1"/>
                </a:solidFill>
                <a:latin typeface="Gotham" panose="02000604030000020004" pitchFamily="50" charset="0"/>
              </a:rPr>
              <a:t>April 11, 2018</a:t>
            </a:r>
            <a:endParaRPr lang="en-US" sz="3600" dirty="0">
              <a:solidFill>
                <a:schemeClr val="bg1"/>
              </a:solidFill>
              <a:latin typeface="Gotham" panose="02000604030000020004" pitchFamily="50"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344" y="647534"/>
            <a:ext cx="7247311" cy="2689432"/>
          </a:xfrm>
          <a:prstGeom prst="rect">
            <a:avLst/>
          </a:prstGeom>
        </p:spPr>
      </p:pic>
      <p:sp>
        <p:nvSpPr>
          <p:cNvPr id="8" name="Subtitle 2"/>
          <p:cNvSpPr txBox="1">
            <a:spLocks/>
          </p:cNvSpPr>
          <p:nvPr/>
        </p:nvSpPr>
        <p:spPr>
          <a:xfrm>
            <a:off x="4381006" y="5257800"/>
            <a:ext cx="4086101" cy="743197"/>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600" dirty="0" err="1" smtClean="0">
                <a:solidFill>
                  <a:schemeClr val="bg1"/>
                </a:solidFill>
                <a:latin typeface="Gotham" panose="02000604030000020004" pitchFamily="50" charset="0"/>
              </a:rPr>
              <a:t>Wifi</a:t>
            </a:r>
            <a:r>
              <a:rPr lang="en-US" sz="3600" dirty="0" smtClean="0">
                <a:solidFill>
                  <a:schemeClr val="bg1"/>
                </a:solidFill>
                <a:latin typeface="Gotham" panose="02000604030000020004" pitchFamily="50" charset="0"/>
              </a:rPr>
              <a:t>: </a:t>
            </a:r>
            <a:r>
              <a:rPr lang="en-US" sz="3600" dirty="0">
                <a:solidFill>
                  <a:schemeClr val="bg1"/>
                </a:solidFill>
                <a:latin typeface="Gotham" panose="02000604030000020004" pitchFamily="50" charset="0"/>
              </a:rPr>
              <a:t>1393Conference</a:t>
            </a:r>
            <a:r>
              <a:rPr lang="en-US" sz="3600" dirty="0" smtClean="0">
                <a:solidFill>
                  <a:schemeClr val="bg1"/>
                </a:solidFill>
                <a:latin typeface="Gotham" panose="02000604030000020004" pitchFamily="50" charset="0"/>
              </a:rPr>
              <a:t/>
            </a:r>
            <a:br>
              <a:rPr lang="en-US" sz="3600" dirty="0" smtClean="0">
                <a:solidFill>
                  <a:schemeClr val="bg1"/>
                </a:solidFill>
                <a:latin typeface="Gotham" panose="02000604030000020004" pitchFamily="50" charset="0"/>
              </a:rPr>
            </a:br>
            <a:r>
              <a:rPr lang="en-US" sz="3600" dirty="0" smtClean="0">
                <a:solidFill>
                  <a:schemeClr val="bg1"/>
                </a:solidFill>
                <a:latin typeface="Gotham" panose="02000604030000020004" pitchFamily="50" charset="0"/>
              </a:rPr>
              <a:t>Password: kayla1393</a:t>
            </a:r>
            <a:endParaRPr lang="en-US" sz="3600" dirty="0">
              <a:solidFill>
                <a:schemeClr val="bg1"/>
              </a:solidFill>
              <a:latin typeface="Gotham" panose="02000604030000020004" pitchFamily="50" charset="0"/>
            </a:endParaRPr>
          </a:p>
        </p:txBody>
      </p:sp>
      <p:sp>
        <p:nvSpPr>
          <p:cNvPr id="2" name="Slide Number Placeholder 1"/>
          <p:cNvSpPr>
            <a:spLocks noGrp="1"/>
          </p:cNvSpPr>
          <p:nvPr>
            <p:ph type="sldNum" sz="quarter" idx="12"/>
          </p:nvPr>
        </p:nvSpPr>
        <p:spPr/>
        <p:txBody>
          <a:bodyPr/>
          <a:lstStyle/>
          <a:p>
            <a:fld id="{13B54850-47D5-4D8B-AD27-0D7F76F85D3D}" type="slidenum">
              <a:rPr lang="en-US" smtClean="0"/>
              <a:t>1</a:t>
            </a:fld>
            <a:endParaRPr lang="en-US"/>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274638"/>
            <a:ext cx="9052560" cy="1020762"/>
          </a:xfrm>
        </p:spPr>
        <p:txBody>
          <a:bodyPr>
            <a:noAutofit/>
          </a:bodyPr>
          <a:lstStyle/>
          <a:p>
            <a:pPr algn="l"/>
            <a:r>
              <a:rPr lang="en-US" sz="2800" dirty="0">
                <a:solidFill>
                  <a:schemeClr val="tx1"/>
                </a:solidFill>
                <a:latin typeface="Arial" panose="020B0604020202020204" pitchFamily="34" charset="0"/>
                <a:cs typeface="Arial" panose="020B0604020202020204" pitchFamily="34" charset="0"/>
              </a:rPr>
              <a:t>Health Across All Policies: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A multi-sectoral approach to improving health</a:t>
            </a:r>
            <a:endParaRPr lang="en-US" sz="2800"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2507597" y="1580840"/>
            <a:ext cx="7176807" cy="5039035"/>
          </a:xfrm>
          <a:prstGeom prst="rect">
            <a:avLst/>
          </a:prstGeom>
        </p:spPr>
      </p:pic>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8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rPr>
              <a:t>Priority Comparison</a:t>
            </a:r>
          </a:p>
        </p:txBody>
      </p:sp>
      <p:sp>
        <p:nvSpPr>
          <p:cNvPr id="3" name="Content Placeholder 2"/>
          <p:cNvSpPr>
            <a:spLocks noGrp="1"/>
          </p:cNvSpPr>
          <p:nvPr>
            <p:ph sz="half" idx="1"/>
          </p:nvPr>
        </p:nvSpPr>
        <p:spPr>
          <a:xfrm>
            <a:off x="609600" y="1922935"/>
            <a:ext cx="5384800" cy="4525963"/>
          </a:xfrm>
        </p:spPr>
        <p:txBody>
          <a:bodyPr>
            <a:normAutofit fontScale="85000" lnSpcReduction="20000"/>
          </a:bodyPr>
          <a:lstStyle/>
          <a:p>
            <a:pPr marL="0" indent="0">
              <a:buNone/>
            </a:pPr>
            <a:r>
              <a:rPr lang="en-US" b="1" dirty="0"/>
              <a:t>2013 – 2018 (Current</a:t>
            </a:r>
            <a:r>
              <a:rPr lang="en-US" b="1" dirty="0" smtClean="0"/>
              <a:t>)</a:t>
            </a:r>
          </a:p>
          <a:p>
            <a:r>
              <a:rPr lang="en-US" dirty="0"/>
              <a:t>Prevent Chronic Diseases</a:t>
            </a:r>
          </a:p>
          <a:p>
            <a:r>
              <a:rPr lang="en-US" dirty="0"/>
              <a:t>Promote a Healthy and Safe Environment</a:t>
            </a:r>
          </a:p>
          <a:p>
            <a:r>
              <a:rPr lang="en-US" dirty="0"/>
              <a:t>Promote Healthy Women Infants and Children</a:t>
            </a:r>
          </a:p>
          <a:p>
            <a:r>
              <a:rPr lang="en-US" dirty="0"/>
              <a:t>Prevent HIV/STDs, Vaccine-Preventable Diseases, and Healthcare-Associated Infections</a:t>
            </a:r>
          </a:p>
          <a:p>
            <a:r>
              <a:rPr lang="en-US" dirty="0"/>
              <a:t>Promote Healthy Women, Infants, and Children</a:t>
            </a:r>
          </a:p>
          <a:p>
            <a:r>
              <a:rPr lang="en-US" dirty="0"/>
              <a:t>Promote Mental Health and Prevent Substance Abuse</a:t>
            </a:r>
          </a:p>
          <a:p>
            <a:endParaRPr lang="en-US" dirty="0"/>
          </a:p>
        </p:txBody>
      </p:sp>
      <p:sp>
        <p:nvSpPr>
          <p:cNvPr id="4" name="Content Placeholder 3"/>
          <p:cNvSpPr>
            <a:spLocks noGrp="1"/>
          </p:cNvSpPr>
          <p:nvPr>
            <p:ph sz="half" idx="2"/>
          </p:nvPr>
        </p:nvSpPr>
        <p:spPr>
          <a:xfrm>
            <a:off x="6197600" y="1922935"/>
            <a:ext cx="5384800" cy="4525963"/>
          </a:xfrm>
        </p:spPr>
        <p:txBody>
          <a:bodyPr>
            <a:normAutofit fontScale="85000" lnSpcReduction="20000"/>
          </a:bodyPr>
          <a:lstStyle/>
          <a:p>
            <a:pPr marL="0" indent="0">
              <a:buNone/>
            </a:pPr>
            <a:r>
              <a:rPr lang="en-US" b="1" dirty="0" smtClean="0"/>
              <a:t>2019 – 2024 (Proposed)</a:t>
            </a:r>
          </a:p>
          <a:p>
            <a:r>
              <a:rPr lang="en-US" dirty="0" smtClean="0"/>
              <a:t>Prevent </a:t>
            </a:r>
            <a:r>
              <a:rPr lang="en-US" dirty="0"/>
              <a:t>Chronic Diseases</a:t>
            </a:r>
          </a:p>
          <a:p>
            <a:r>
              <a:rPr lang="en-US" dirty="0"/>
              <a:t>Promote a Healthy and Safe Environment</a:t>
            </a:r>
          </a:p>
          <a:p>
            <a:r>
              <a:rPr lang="en-US" dirty="0"/>
              <a:t>Promote Healthy Women Infants and Children</a:t>
            </a:r>
          </a:p>
          <a:p>
            <a:r>
              <a:rPr lang="en-US" dirty="0"/>
              <a:t>Prevent HIV/STDs, Vaccine-Preventable Diseases and Antimicrobial Resistance, and Healthcare-Associated Infections</a:t>
            </a:r>
          </a:p>
          <a:p>
            <a:r>
              <a:rPr lang="en-US" dirty="0"/>
              <a:t>Promote Well Being and Prevent Mental and Substance Use Disorders</a:t>
            </a:r>
          </a:p>
          <a:p>
            <a:endParaRPr lang="en-US" dirty="0"/>
          </a:p>
        </p:txBody>
      </p:sp>
      <p:cxnSp>
        <p:nvCxnSpPr>
          <p:cNvPr id="5" name="Straight Connector 4"/>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94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latin typeface="Arial" panose="020B0604020202020204" pitchFamily="34" charset="0"/>
                <a:cs typeface="Arial" panose="020B0604020202020204" pitchFamily="34" charset="0"/>
              </a:rPr>
              <a:t>Proposed Focus Areas</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 and Goals</a:t>
            </a:r>
            <a:endParaRPr lang="en-US" dirty="0">
              <a:solidFill>
                <a:schemeClr val="tx1"/>
              </a:solidFill>
            </a:endParaRPr>
          </a:p>
        </p:txBody>
      </p:sp>
    </p:spTree>
    <p:extLst>
      <p:ext uri="{BB962C8B-B14F-4D97-AF65-F5344CB8AC3E}">
        <p14:creationId xmlns:p14="http://schemas.microsoft.com/office/powerpoint/2010/main" val="416799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Prevent Chronic Diseases</a:t>
            </a:r>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668237" y="1295401"/>
            <a:ext cx="10855526" cy="5186081"/>
          </a:xfrm>
          <a:prstGeom prst="rect">
            <a:avLst/>
          </a:prstGeom>
        </p:spPr>
      </p:pic>
    </p:spTree>
    <p:extLst>
      <p:ext uri="{BB962C8B-B14F-4D97-AF65-F5344CB8AC3E}">
        <p14:creationId xmlns:p14="http://schemas.microsoft.com/office/powerpoint/2010/main" val="2801743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274638"/>
            <a:ext cx="9052560" cy="1096962"/>
          </a:xfrm>
        </p:spPr>
        <p:txBody>
          <a:bodyPr>
            <a:noAutofit/>
          </a:bodyPr>
          <a:lstStyle/>
          <a:p>
            <a:r>
              <a:rPr lang="en-US" sz="3200" dirty="0">
                <a:solidFill>
                  <a:schemeClr val="tx1"/>
                </a:solidFill>
                <a:latin typeface="Arial" panose="020B0604020202020204" pitchFamily="34" charset="0"/>
                <a:cs typeface="Arial" panose="020B0604020202020204" pitchFamily="34" charset="0"/>
              </a:rPr>
              <a:t>Promote a Healthy and Safe Environment</a:t>
            </a:r>
            <a:endParaRPr lang="en-US" sz="32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762470" y="1142999"/>
            <a:ext cx="10667060" cy="5298141"/>
          </a:xfrm>
          <a:prstGeom prst="rect">
            <a:avLst/>
          </a:prstGeom>
        </p:spPr>
      </p:pic>
    </p:spTree>
    <p:extLst>
      <p:ext uri="{BB962C8B-B14F-4D97-AF65-F5344CB8AC3E}">
        <p14:creationId xmlns:p14="http://schemas.microsoft.com/office/powerpoint/2010/main" val="304842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latin typeface="Arial" panose="020B0604020202020204" pitchFamily="34" charset="0"/>
                <a:cs typeface="Arial" panose="020B0604020202020204" pitchFamily="34" charset="0"/>
              </a:rPr>
              <a:t>Promote Healthy Women, Infants, and Children</a:t>
            </a:r>
            <a:endParaRPr lang="en-US" sz="28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763421" y="1143001"/>
            <a:ext cx="10665159" cy="5419164"/>
          </a:xfrm>
          <a:prstGeom prst="rect">
            <a:avLst/>
          </a:prstGeom>
        </p:spPr>
      </p:pic>
    </p:spTree>
    <p:extLst>
      <p:ext uri="{BB962C8B-B14F-4D97-AF65-F5344CB8AC3E}">
        <p14:creationId xmlns:p14="http://schemas.microsoft.com/office/powerpoint/2010/main" val="3400333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chemeClr val="tx1"/>
                </a:solidFill>
                <a:latin typeface="Arial" panose="020B0604020202020204" pitchFamily="34" charset="0"/>
                <a:cs typeface="Arial" panose="020B0604020202020204" pitchFamily="34" charset="0"/>
              </a:rPr>
              <a:t>Prevent HIV/STDs, Vaccine-Preventable Diseases and Antimicrobial Resistance, and Healthcare-Associated Infections</a:t>
            </a:r>
            <a:endParaRPr lang="en-US" sz="20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413338" y="1295401"/>
            <a:ext cx="11365324" cy="5401234"/>
          </a:xfrm>
          <a:prstGeom prst="rect">
            <a:avLst/>
          </a:prstGeom>
        </p:spPr>
      </p:pic>
    </p:spTree>
    <p:extLst>
      <p:ext uri="{BB962C8B-B14F-4D97-AF65-F5344CB8AC3E}">
        <p14:creationId xmlns:p14="http://schemas.microsoft.com/office/powerpoint/2010/main" val="178391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rPr>
              <a:t>Promote Well Being and</a:t>
            </a:r>
            <a:br>
              <a:rPr lang="en-US" sz="3200" dirty="0">
                <a:solidFill>
                  <a:schemeClr val="tx1"/>
                </a:solidFill>
              </a:rPr>
            </a:br>
            <a:r>
              <a:rPr lang="en-US" sz="3200" dirty="0">
                <a:solidFill>
                  <a:schemeClr val="tx1"/>
                </a:solidFill>
              </a:rPr>
              <a:t>Prevent Mental and Substance Use Disorders</a:t>
            </a:r>
          </a:p>
        </p:txBody>
      </p:sp>
      <p:pic>
        <p:nvPicPr>
          <p:cNvPr id="4" name="Content Placeholder 3"/>
          <p:cNvPicPr>
            <a:picLocks noGrp="1" noChangeAspect="1"/>
          </p:cNvPicPr>
          <p:nvPr>
            <p:ph idx="1"/>
          </p:nvPr>
        </p:nvPicPr>
        <p:blipFill>
          <a:blip r:embed="rId3"/>
          <a:stretch>
            <a:fillRect/>
          </a:stretch>
        </p:blipFill>
        <p:spPr>
          <a:xfrm>
            <a:off x="536192" y="1523999"/>
            <a:ext cx="11119617" cy="5172635"/>
          </a:xfrm>
          <a:prstGeom prst="rect">
            <a:avLst/>
          </a:prstGeom>
        </p:spPr>
      </p:pic>
    </p:spTree>
    <p:extLst>
      <p:ext uri="{BB962C8B-B14F-4D97-AF65-F5344CB8AC3E}">
        <p14:creationId xmlns:p14="http://schemas.microsoft.com/office/powerpoint/2010/main" val="426858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1"/>
                </a:solidFill>
                <a:latin typeface="Arial" panose="020B0604020202020204" pitchFamily="34" charset="0"/>
                <a:cs typeface="Arial" panose="020B0604020202020204" pitchFamily="34" charset="0"/>
              </a:rPr>
              <a:t>New York State Overall Ranking,  America’s Health Rankings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pic>
        <p:nvPicPr>
          <p:cNvPr id="4" name="Content Placeholder 3"/>
          <p:cNvPicPr>
            <a:picLocks noGrp="1" noChangeAspect="1"/>
          </p:cNvPicPr>
          <p:nvPr>
            <p:ph idx="1"/>
          </p:nvPr>
        </p:nvPicPr>
        <p:blipFill>
          <a:blip r:embed="rId3"/>
          <a:stretch>
            <a:fillRect/>
          </a:stretch>
        </p:blipFill>
        <p:spPr>
          <a:xfrm>
            <a:off x="743554" y="1066801"/>
            <a:ext cx="10704893" cy="5549152"/>
          </a:xfrm>
          <a:prstGeom prst="rect">
            <a:avLst/>
          </a:prstGeom>
        </p:spPr>
      </p:pic>
    </p:spTree>
    <p:extLst>
      <p:ext uri="{BB962C8B-B14F-4D97-AF65-F5344CB8AC3E}">
        <p14:creationId xmlns:p14="http://schemas.microsoft.com/office/powerpoint/2010/main" val="4279286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2329" y="341026"/>
            <a:ext cx="10972800" cy="1143000"/>
          </a:xfrm>
        </p:spPr>
        <p:txBody>
          <a:bodyPr>
            <a:noAutofit/>
          </a:bodyPr>
          <a:lstStyle/>
          <a:p>
            <a:pPr algn="l"/>
            <a:r>
              <a:rPr lang="en-US" sz="3200" dirty="0">
                <a:solidFill>
                  <a:schemeClr val="tx1"/>
                </a:solidFill>
                <a:latin typeface="Arial" panose="020B0604020202020204" pitchFamily="34" charset="0"/>
                <a:cs typeface="Arial" panose="020B0604020202020204" pitchFamily="34" charset="0"/>
              </a:rPr>
              <a:t>NYS Health Assessment 2018 - Summary</a:t>
            </a:r>
            <a:endParaRPr lang="en-US" sz="3200" dirty="0">
              <a:solidFill>
                <a:schemeClr val="tx1"/>
              </a:solidFill>
            </a:endParaRPr>
          </a:p>
        </p:txBody>
      </p:sp>
      <p:sp>
        <p:nvSpPr>
          <p:cNvPr id="3" name="Content Placeholder 2"/>
          <p:cNvSpPr>
            <a:spLocks noGrp="1"/>
          </p:cNvSpPr>
          <p:nvPr>
            <p:ph idx="1"/>
          </p:nvPr>
        </p:nvSpPr>
        <p:spPr>
          <a:xfrm>
            <a:off x="838199" y="1918448"/>
            <a:ext cx="10954871" cy="4525963"/>
          </a:xfrm>
        </p:spPr>
        <p:txBody>
          <a:bodyPr>
            <a:normAutofit fontScale="70000" lnSpcReduction="20000"/>
          </a:bodyPr>
          <a:lstStyle/>
          <a:p>
            <a:pPr>
              <a:spcAft>
                <a:spcPts val="600"/>
              </a:spcAft>
            </a:pPr>
            <a:r>
              <a:rPr lang="en-US" dirty="0">
                <a:latin typeface="Arial" panose="020B0604020202020204" pitchFamily="34" charset="0"/>
                <a:cs typeface="Arial" panose="020B0604020202020204" pitchFamily="34" charset="0"/>
              </a:rPr>
              <a:t>The NYS population is aging and becoming more diverse. </a:t>
            </a:r>
          </a:p>
          <a:p>
            <a:pPr>
              <a:spcAft>
                <a:spcPts val="600"/>
              </a:spcAft>
            </a:pPr>
            <a:r>
              <a:rPr lang="en-US" dirty="0">
                <a:latin typeface="Arial" panose="020B0604020202020204" pitchFamily="34" charset="0"/>
                <a:cs typeface="Arial" panose="020B0604020202020204" pitchFamily="34" charset="0"/>
              </a:rPr>
              <a:t>Chronic disease continues to be a major burden including heart diseases, cancers, diabetes, and asthma.</a:t>
            </a:r>
          </a:p>
          <a:p>
            <a:pPr>
              <a:spcAft>
                <a:spcPts val="600"/>
              </a:spcAft>
            </a:pPr>
            <a:r>
              <a:rPr lang="en-US" dirty="0">
                <a:latin typeface="Arial" panose="020B0604020202020204" pitchFamily="34" charset="0"/>
                <a:cs typeface="Arial" panose="020B0604020202020204" pitchFamily="34" charset="0"/>
              </a:rPr>
              <a:t>We are making good progress in some maternal and infant health indicators including  teen pregnancy and breastfeeding but more work to be done to address the disparities related to infant mortality, preterm birth, and maternal mortality.</a:t>
            </a:r>
          </a:p>
          <a:p>
            <a:pPr>
              <a:spcAft>
                <a:spcPts val="600"/>
              </a:spcAft>
            </a:pPr>
            <a:r>
              <a:rPr lang="en-US" dirty="0">
                <a:latin typeface="Arial" panose="020B0604020202020204" pitchFamily="34" charset="0"/>
                <a:cs typeface="Arial" panose="020B0604020202020204" pitchFamily="34" charset="0"/>
              </a:rPr>
              <a:t>We are on the path to end AIDS but have challenges reducing STDs as well as Hep C. </a:t>
            </a:r>
          </a:p>
          <a:p>
            <a:pPr>
              <a:spcAft>
                <a:spcPts val="600"/>
              </a:spcAft>
            </a:pPr>
            <a:r>
              <a:rPr lang="en-US" dirty="0">
                <a:latin typeface="Arial" panose="020B0604020202020204" pitchFamily="34" charset="0"/>
                <a:cs typeface="Arial" panose="020B0604020202020204" pitchFamily="34" charset="0"/>
              </a:rPr>
              <a:t>In the past several years, water quality has become a major issue that warrants attention.  </a:t>
            </a:r>
          </a:p>
          <a:p>
            <a:pPr>
              <a:spcAft>
                <a:spcPts val="600"/>
              </a:spcAft>
            </a:pPr>
            <a:r>
              <a:rPr lang="en-US" dirty="0">
                <a:latin typeface="Arial" panose="020B0604020202020204" pitchFamily="34" charset="0"/>
                <a:cs typeface="Arial" panose="020B0604020202020204" pitchFamily="34" charset="0"/>
              </a:rPr>
              <a:t>Most importantly we have identified opioid overdose as a major issue that is contributing to declining life expectancy.</a:t>
            </a:r>
          </a:p>
          <a:p>
            <a:endParaRPr lang="en-US" dirty="0"/>
          </a:p>
        </p:txBody>
      </p:sp>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06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Important </a:t>
            </a:r>
            <a:r>
              <a:rPr lang="en-US" sz="5400" dirty="0">
                <a:solidFill>
                  <a:schemeClr val="bg1"/>
                </a:solidFill>
                <a:latin typeface="Calvert MT" pitchFamily="2" charset="0"/>
              </a:rPr>
              <a:t>State Updates</a:t>
            </a: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NYSDOH </a:t>
            </a:r>
            <a:r>
              <a:rPr lang="en-US" sz="3600" dirty="0">
                <a:solidFill>
                  <a:schemeClr val="bg1"/>
                </a:solidFill>
                <a:latin typeface="Gotham" panose="02000604030000020004" pitchFamily="50" charset="0"/>
              </a:rPr>
              <a:t>Bureau of Social Determinants of Health Overview</a:t>
            </a:r>
          </a:p>
          <a:p>
            <a:r>
              <a:rPr lang="en-US" sz="3600" dirty="0" smtClean="0">
                <a:solidFill>
                  <a:schemeClr val="bg1"/>
                </a:solidFill>
                <a:latin typeface="Gotham" panose="02000604030000020004" pitchFamily="50" charset="0"/>
              </a:rPr>
              <a:t>May </a:t>
            </a:r>
            <a:r>
              <a:rPr lang="en-US" sz="3600" dirty="0">
                <a:solidFill>
                  <a:schemeClr val="bg1"/>
                </a:solidFill>
                <a:latin typeface="Gotham" panose="02000604030000020004" pitchFamily="50" charset="0"/>
              </a:rPr>
              <a:t>24th Legislative Briefing with Senator Kemp Hannon </a:t>
            </a:r>
            <a:endParaRPr lang="en-US" sz="3600" dirty="0" smtClean="0">
              <a:solidFill>
                <a:schemeClr val="bg1"/>
              </a:solidFill>
              <a:latin typeface="Gotham" panose="02000604030000020004" pitchFamily="50" charset="0"/>
            </a:endParaRPr>
          </a:p>
          <a:p>
            <a:r>
              <a:rPr lang="en-US" sz="3600" dirty="0" smtClean="0">
                <a:solidFill>
                  <a:schemeClr val="bg1"/>
                </a:solidFill>
                <a:latin typeface="Gotham" panose="02000604030000020004" pitchFamily="50" charset="0"/>
              </a:rPr>
              <a:t>Feedback </a:t>
            </a:r>
            <a:r>
              <a:rPr lang="en-US" sz="3600" dirty="0">
                <a:solidFill>
                  <a:schemeClr val="bg1"/>
                </a:solidFill>
                <a:latin typeface="Gotham" panose="02000604030000020004" pitchFamily="50" charset="0"/>
              </a:rPr>
              <a:t>on the NYS Prevention Agenda </a:t>
            </a:r>
            <a:r>
              <a:rPr lang="en-US" sz="3600" dirty="0" smtClean="0">
                <a:solidFill>
                  <a:schemeClr val="bg1"/>
                </a:solidFill>
                <a:latin typeface="Gotham" panose="02000604030000020004" pitchFamily="50" charset="0"/>
              </a:rPr>
              <a:t/>
            </a:r>
            <a:br>
              <a:rPr lang="en-US" sz="3600" dirty="0" smtClean="0">
                <a:solidFill>
                  <a:schemeClr val="bg1"/>
                </a:solidFill>
                <a:latin typeface="Gotham" panose="02000604030000020004" pitchFamily="50" charset="0"/>
              </a:rPr>
            </a:br>
            <a:r>
              <a:rPr lang="en-US" sz="3600" dirty="0" smtClean="0">
                <a:solidFill>
                  <a:schemeClr val="bg1"/>
                </a:solidFill>
                <a:latin typeface="Gotham" panose="02000604030000020004" pitchFamily="50" charset="0"/>
              </a:rPr>
              <a:t>for 2019 – 2024</a:t>
            </a:r>
            <a:endParaRPr lang="en-US" sz="3600" dirty="0">
              <a:solidFill>
                <a:schemeClr val="bg1"/>
              </a:solidFill>
              <a:latin typeface="Gotham" panose="02000604030000020004" pitchFamily="50" charset="0"/>
            </a:endParaRPr>
          </a:p>
          <a:p>
            <a:endParaRPr lang="en-US" sz="3600" dirty="0">
              <a:solidFill>
                <a:schemeClr val="bg1"/>
              </a:solidFill>
              <a:latin typeface="Gotham" panose="02000604030000020004" pitchFamily="50" charset="0"/>
            </a:endParaRPr>
          </a:p>
        </p:txBody>
      </p:sp>
      <p:grpSp>
        <p:nvGrpSpPr>
          <p:cNvPr id="7" name="Group 6"/>
          <p:cNvGrpSpPr/>
          <p:nvPr/>
        </p:nvGrpSpPr>
        <p:grpSpPr>
          <a:xfrm>
            <a:off x="-85106" y="6412159"/>
            <a:ext cx="12362213" cy="493342"/>
            <a:chOff x="-85106" y="6412159"/>
            <a:chExt cx="12362213" cy="493342"/>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grpSp>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13B54850-47D5-4D8B-AD27-0D7F76F85D3D}" type="slidenum">
              <a:rPr lang="en-US" smtClean="0"/>
              <a:t>2</a:t>
            </a:fld>
            <a:endParaRPr lang="en-US"/>
          </a:p>
        </p:txBody>
      </p:sp>
    </p:spTree>
    <p:extLst>
      <p:ext uri="{BB962C8B-B14F-4D97-AF65-F5344CB8AC3E}">
        <p14:creationId xmlns:p14="http://schemas.microsoft.com/office/powerpoint/2010/main" val="3609433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3203" y="250051"/>
            <a:ext cx="9052560" cy="1020762"/>
          </a:xfrm>
        </p:spPr>
        <p:txBody>
          <a:bodyPr>
            <a:normAutofit fontScale="90000"/>
          </a:bodyPr>
          <a:lstStyle/>
          <a:p>
            <a:pPr algn="l"/>
            <a:r>
              <a:rPr lang="en-US" b="0" dirty="0">
                <a:solidFill>
                  <a:sysClr val="windowText" lastClr="000000"/>
                </a:solidFill>
                <a:effectLst/>
                <a:latin typeface="Calvert MT" pitchFamily="2" charset="0"/>
              </a:rPr>
              <a:t/>
            </a:r>
            <a:br>
              <a:rPr lang="en-US" b="0" dirty="0">
                <a:solidFill>
                  <a:sysClr val="windowText" lastClr="000000"/>
                </a:solidFill>
                <a:effectLst/>
                <a:latin typeface="Calvert MT" pitchFamily="2" charset="0"/>
              </a:rPr>
            </a:br>
            <a:r>
              <a:rPr lang="en-US" b="0" dirty="0" smtClean="0">
                <a:solidFill>
                  <a:schemeClr val="tx1"/>
                </a:solidFill>
                <a:effectLst/>
                <a:latin typeface="Calvert MT" pitchFamily="2" charset="0"/>
              </a:rPr>
              <a:t>2016-2018 Collaborative </a:t>
            </a:r>
            <a:br>
              <a:rPr lang="en-US" b="0" dirty="0" smtClean="0">
                <a:solidFill>
                  <a:schemeClr val="tx1"/>
                </a:solidFill>
                <a:effectLst/>
                <a:latin typeface="Calvert MT" pitchFamily="2" charset="0"/>
              </a:rPr>
            </a:br>
            <a:r>
              <a:rPr lang="en-US" b="0" dirty="0" smtClean="0">
                <a:solidFill>
                  <a:schemeClr val="tx1"/>
                </a:solidFill>
                <a:effectLst/>
                <a:latin typeface="Calvert MT" pitchFamily="2" charset="0"/>
              </a:rPr>
              <a:t>Health Improvement Plans</a:t>
            </a:r>
            <a:r>
              <a:rPr lang="en-US" b="0" dirty="0">
                <a:solidFill>
                  <a:schemeClr val="tx1"/>
                </a:solidFill>
                <a:effectLst/>
                <a:latin typeface="Calvert MT" pitchFamily="2" charset="0"/>
              </a:rPr>
              <a:t/>
            </a:r>
            <a:br>
              <a:rPr lang="en-US" b="0" dirty="0">
                <a:solidFill>
                  <a:schemeClr val="tx1"/>
                </a:solidFill>
                <a:effectLst/>
                <a:latin typeface="Calvert MT" pitchFamily="2" charset="0"/>
              </a:rPr>
            </a:br>
            <a:endParaRPr lang="en-US" b="0" dirty="0">
              <a:solidFill>
                <a:schemeClr val="tx1"/>
              </a:solidFill>
              <a:latin typeface="Calvert MT" pitchFamily="2" charset="0"/>
            </a:endParaRPr>
          </a:p>
        </p:txBody>
      </p:sp>
      <p:sp>
        <p:nvSpPr>
          <p:cNvPr id="3" name="Content Placeholder 2"/>
          <p:cNvSpPr>
            <a:spLocks noGrp="1"/>
          </p:cNvSpPr>
          <p:nvPr>
            <p:ph idx="1"/>
          </p:nvPr>
        </p:nvSpPr>
        <p:spPr>
          <a:xfrm>
            <a:off x="467061" y="2000932"/>
            <a:ext cx="4548692" cy="4525963"/>
          </a:xfrm>
        </p:spPr>
        <p:txBody>
          <a:bodyPr>
            <a:normAutofit/>
          </a:bodyPr>
          <a:lstStyle/>
          <a:p>
            <a:pPr marL="0" indent="0" algn="ctr">
              <a:buNone/>
            </a:pPr>
            <a:r>
              <a:rPr lang="en-US" sz="4000" dirty="0"/>
              <a:t>127 plans </a:t>
            </a:r>
            <a:endParaRPr lang="en-US" sz="4000" dirty="0" smtClean="0"/>
          </a:p>
          <a:p>
            <a:pPr marL="0" indent="0" algn="ctr">
              <a:buNone/>
            </a:pPr>
            <a:r>
              <a:rPr lang="en-US" sz="4000" dirty="0" smtClean="0"/>
              <a:t>by </a:t>
            </a:r>
            <a:r>
              <a:rPr lang="en-US" sz="4000" dirty="0"/>
              <a:t>58 LHDs </a:t>
            </a:r>
            <a:endParaRPr lang="en-US" sz="4000" dirty="0" smtClean="0"/>
          </a:p>
          <a:p>
            <a:pPr marL="0" indent="0" algn="ctr">
              <a:buNone/>
            </a:pPr>
            <a:r>
              <a:rPr lang="en-US" sz="4000" dirty="0" smtClean="0"/>
              <a:t>and </a:t>
            </a:r>
            <a:r>
              <a:rPr lang="en-US" sz="4000" dirty="0"/>
              <a:t>167 Hospitals</a:t>
            </a:r>
          </a:p>
          <a:p>
            <a:endParaRPr lang="en-US" sz="4000" dirty="0"/>
          </a:p>
        </p:txBody>
      </p:sp>
      <p:pic>
        <p:nvPicPr>
          <p:cNvPr id="4" name="Picture 3"/>
          <p:cNvPicPr>
            <a:picLocks noChangeAspect="1"/>
          </p:cNvPicPr>
          <p:nvPr/>
        </p:nvPicPr>
        <p:blipFill>
          <a:blip r:embed="rId3"/>
          <a:stretch>
            <a:fillRect/>
          </a:stretch>
        </p:blipFill>
        <p:spPr>
          <a:xfrm>
            <a:off x="5109883" y="1879936"/>
            <a:ext cx="6721288" cy="4646959"/>
          </a:xfrm>
          <a:prstGeom prst="rect">
            <a:avLst/>
          </a:prstGeom>
        </p:spPr>
      </p:pic>
      <p:cxnSp>
        <p:nvCxnSpPr>
          <p:cNvPr id="5" name="Straight Connector 4"/>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98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5938" y="277906"/>
            <a:ext cx="11160125" cy="6302188"/>
          </a:xfrm>
          <a:prstGeom prst="rect">
            <a:avLst/>
          </a:prstGeom>
        </p:spPr>
      </p:pic>
      <p:sp>
        <p:nvSpPr>
          <p:cNvPr id="2" name="Slide Number Placeholder 1"/>
          <p:cNvSpPr>
            <a:spLocks noGrp="1"/>
          </p:cNvSpPr>
          <p:nvPr>
            <p:ph type="sldNum" sz="quarter" idx="12"/>
          </p:nvPr>
        </p:nvSpPr>
        <p:spPr/>
        <p:txBody>
          <a:bodyPr/>
          <a:lstStyle/>
          <a:p>
            <a:fld id="{BF54E14F-0347-4B4B-B53E-EC9C0FFD8FB5}" type="slidenum">
              <a:rPr lang="en-US" altLang="en-US" smtClean="0">
                <a:solidFill>
                  <a:prstClr val="white"/>
                </a:solidFill>
              </a:rPr>
              <a:pPr/>
              <a:t>21</a:t>
            </a:fld>
            <a:endParaRPr lang="en-US" altLang="en-US">
              <a:solidFill>
                <a:prstClr val="white"/>
              </a:solidFill>
            </a:endParaRPr>
          </a:p>
        </p:txBody>
      </p:sp>
    </p:spTree>
    <p:extLst>
      <p:ext uri="{BB962C8B-B14F-4D97-AF65-F5344CB8AC3E}">
        <p14:creationId xmlns:p14="http://schemas.microsoft.com/office/powerpoint/2010/main" val="64770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spcAft>
                <a:spcPts val="600"/>
              </a:spcAft>
            </a:pPr>
            <a:r>
              <a:rPr lang="en-US" sz="2400" dirty="0">
                <a:latin typeface="Arial" panose="020B0604020202020204" pitchFamily="34" charset="0"/>
                <a:cs typeface="Arial" panose="020B0604020202020204" pitchFamily="34" charset="0"/>
              </a:rPr>
              <a:t>Since 2013, the LIHC has worked with diverse partners</a:t>
            </a:r>
          </a:p>
          <a:p>
            <a:pPr>
              <a:spcAft>
                <a:spcPts val="600"/>
              </a:spcAft>
            </a:pPr>
            <a:r>
              <a:rPr lang="en-US" sz="2400" dirty="0">
                <a:latin typeface="Arial" panose="020B0604020202020204" pitchFamily="34" charset="0"/>
                <a:cs typeface="Arial" panose="020B0604020202020204" pitchFamily="34" charset="0"/>
              </a:rPr>
              <a:t>Two CHNAs – 2013 and 2016 </a:t>
            </a:r>
          </a:p>
          <a:p>
            <a:pPr>
              <a:spcAft>
                <a:spcPts val="600"/>
              </a:spcAft>
            </a:pPr>
            <a:r>
              <a:rPr lang="en-US" sz="2400" dirty="0">
                <a:latin typeface="Arial" panose="020B0604020202020204" pitchFamily="34" charset="0"/>
                <a:cs typeface="Arial" panose="020B0604020202020204" pitchFamily="34" charset="0"/>
              </a:rPr>
              <a:t>Chronic disease rose to top in both CHNAs</a:t>
            </a:r>
          </a:p>
          <a:p>
            <a:pPr>
              <a:spcAft>
                <a:spcPts val="600"/>
              </a:spcAft>
            </a:pPr>
            <a:r>
              <a:rPr lang="en-US" sz="2400" dirty="0">
                <a:latin typeface="Arial" panose="020B0604020202020204" pitchFamily="34" charset="0"/>
                <a:cs typeface="Arial" panose="020B0604020202020204" pitchFamily="34" charset="0"/>
              </a:rPr>
              <a:t>CHNA results drove selection of PA priority – Reduce Chronic Diseases</a:t>
            </a:r>
          </a:p>
          <a:p>
            <a:pPr lvl="1">
              <a:spcAft>
                <a:spcPts val="600"/>
              </a:spcAft>
            </a:pPr>
            <a:r>
              <a:rPr lang="en-US" dirty="0">
                <a:latin typeface="Arial" panose="020B0604020202020204" pitchFamily="34" charset="0"/>
                <a:cs typeface="Arial" panose="020B0604020202020204" pitchFamily="34" charset="0"/>
              </a:rPr>
              <a:t>Two Focus areas:</a:t>
            </a:r>
          </a:p>
          <a:p>
            <a:pPr lvl="2">
              <a:spcAft>
                <a:spcPts val="600"/>
              </a:spcAft>
            </a:pPr>
            <a:r>
              <a:rPr lang="en-US" dirty="0">
                <a:latin typeface="Arial" panose="020B0604020202020204" pitchFamily="34" charset="0"/>
                <a:cs typeface="Arial" panose="020B0604020202020204" pitchFamily="34" charset="0"/>
              </a:rPr>
              <a:t> reduce obesity</a:t>
            </a:r>
          </a:p>
          <a:p>
            <a:pPr lvl="2">
              <a:spcAft>
                <a:spcPts val="600"/>
              </a:spcAft>
            </a:pPr>
            <a:r>
              <a:rPr lang="en-US" dirty="0">
                <a:latin typeface="Arial" panose="020B0604020202020204" pitchFamily="34" charset="0"/>
                <a:cs typeface="Arial" panose="020B0604020202020204" pitchFamily="34" charset="0"/>
              </a:rPr>
              <a:t>increase access to chronic disease self-management program    </a:t>
            </a:r>
          </a:p>
          <a:p>
            <a:pPr lvl="2">
              <a:spcAft>
                <a:spcPts val="600"/>
              </a:spcAft>
            </a:pPr>
            <a:endParaRPr lang="en-US" dirty="0">
              <a:latin typeface="Arial" panose="020B0604020202020204" pitchFamily="34" charset="0"/>
              <a:cs typeface="Arial" panose="020B0604020202020204" pitchFamily="34" charset="0"/>
            </a:endParaRPr>
          </a:p>
          <a:p>
            <a:pPr marL="914400" lvl="2" indent="0" algn="ctr">
              <a:spcAft>
                <a:spcPts val="600"/>
              </a:spcAft>
              <a:buNone/>
            </a:pPr>
            <a:r>
              <a:rPr lang="en-US" dirty="0">
                <a:latin typeface="Arial" panose="020B0604020202020204" pitchFamily="34" charset="0"/>
                <a:cs typeface="Arial" panose="020B0604020202020204" pitchFamily="34" charset="0"/>
              </a:rPr>
              <a:t>Prevention/treatment related to mental health and substance use issues interwoven into partners’ work</a:t>
            </a:r>
          </a:p>
          <a:p>
            <a:pPr marL="0" indent="0">
              <a:spcAft>
                <a:spcPts val="600"/>
              </a:spcAft>
              <a:buNone/>
            </a:pPr>
            <a:r>
              <a:rPr lang="en-US" sz="2200" dirty="0">
                <a:latin typeface="Arial" panose="020B0604020202020204" pitchFamily="34" charset="0"/>
                <a:cs typeface="Arial" panose="020B0604020202020204" pitchFamily="34" charset="0"/>
              </a:rPr>
              <a:t>                      </a:t>
            </a:r>
          </a:p>
          <a:p>
            <a:endParaRPr lang="en-US" dirty="0"/>
          </a:p>
        </p:txBody>
      </p:sp>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838200" y="274643"/>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a:lstStyle>
          <a:p>
            <a:pPr algn="l"/>
            <a:r>
              <a:rPr lang="en-US" sz="5400" b="0" dirty="0">
                <a:solidFill>
                  <a:schemeClr val="tx1"/>
                </a:solidFill>
                <a:effectLst/>
                <a:latin typeface="Calvert MT" pitchFamily="2" charset="0"/>
                <a:cs typeface="Arial" panose="020B0604020202020204" pitchFamily="34" charset="0"/>
              </a:rPr>
              <a:t>LIHC as Coordinating Entity</a:t>
            </a:r>
            <a:endParaRPr lang="en-US" sz="5400" dirty="0">
              <a:solidFill>
                <a:schemeClr val="bg1"/>
              </a:solidFill>
              <a:latin typeface="Calvert MT" pitchFamily="2" charset="0"/>
            </a:endParaRPr>
          </a:p>
        </p:txBody>
      </p:sp>
      <p:sp>
        <p:nvSpPr>
          <p:cNvPr id="7" name="Rectangle 6"/>
          <p:cNvSpPr/>
          <p:nvPr/>
        </p:nvSpPr>
        <p:spPr>
          <a:xfrm>
            <a:off x="-85106" y="6412159"/>
            <a:ext cx="12362213" cy="445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450414"/>
            <a:ext cx="2351541" cy="369332"/>
          </a:xfrm>
          <a:prstGeom prst="rect">
            <a:avLst/>
          </a:prstGeom>
          <a:solidFill>
            <a:schemeClr val="tx1"/>
          </a:solid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9"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a:solidFill>
            <a:schemeClr val="tx1"/>
          </a:solidFill>
        </p:spPr>
      </p:pic>
    </p:spTree>
    <p:extLst>
      <p:ext uri="{BB962C8B-B14F-4D97-AF65-F5344CB8AC3E}">
        <p14:creationId xmlns:p14="http://schemas.microsoft.com/office/powerpoint/2010/main" val="3778204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973"/>
            <a:ext cx="10972800" cy="1143000"/>
          </a:xfrm>
        </p:spPr>
        <p:txBody>
          <a:bodyPr>
            <a:normAutofit/>
          </a:bodyPr>
          <a:lstStyle/>
          <a:p>
            <a:pPr algn="l"/>
            <a:r>
              <a:rPr lang="en-US" sz="5400" b="0" dirty="0">
                <a:solidFill>
                  <a:schemeClr val="tx1"/>
                </a:solidFill>
                <a:effectLst/>
                <a:latin typeface="Calvert MT" pitchFamily="2" charset="0"/>
                <a:cs typeface="Arial" panose="020B0604020202020204" pitchFamily="34" charset="0"/>
              </a:rPr>
              <a:t>Please Weigh In</a:t>
            </a:r>
            <a:endParaRPr lang="en-US" sz="5400" b="0" dirty="0">
              <a:solidFill>
                <a:schemeClr val="tx1"/>
              </a:solidFill>
              <a:effectLst/>
              <a:latin typeface="Calvert MT" pitchFamily="2" charset="0"/>
            </a:endParaRPr>
          </a:p>
        </p:txBody>
      </p:sp>
      <p:sp>
        <p:nvSpPr>
          <p:cNvPr id="3" name="Content Placeholder 2"/>
          <p:cNvSpPr>
            <a:spLocks noGrp="1"/>
          </p:cNvSpPr>
          <p:nvPr>
            <p:ph idx="1"/>
          </p:nvPr>
        </p:nvSpPr>
        <p:spPr/>
        <p:txBody>
          <a:bodyPr>
            <a:normAutofit/>
          </a:bodyPr>
          <a:lstStyle/>
          <a:p>
            <a:pPr>
              <a:spcAft>
                <a:spcPts val="600"/>
              </a:spcAft>
            </a:pPr>
            <a:r>
              <a:rPr lang="en-US" sz="2000" dirty="0">
                <a:latin typeface="Gotham" panose="02000604030000020004" pitchFamily="50" charset="0"/>
                <a:cs typeface="Arial" panose="020B0604020202020204" pitchFamily="34" charset="0"/>
              </a:rPr>
              <a:t>State wants input from diverse stakeholders</a:t>
            </a:r>
          </a:p>
          <a:p>
            <a:pPr>
              <a:spcAft>
                <a:spcPts val="600"/>
              </a:spcAft>
            </a:pPr>
            <a:r>
              <a:rPr lang="en-US" sz="2000" dirty="0">
                <a:latin typeface="Gotham" panose="02000604030000020004" pitchFamily="50" charset="0"/>
                <a:cs typeface="Arial" panose="020B0604020202020204" pitchFamily="34" charset="0"/>
              </a:rPr>
              <a:t>Opportunity to inform the next PA cycle</a:t>
            </a:r>
          </a:p>
          <a:p>
            <a:pPr>
              <a:spcAft>
                <a:spcPts val="600"/>
              </a:spcAft>
            </a:pPr>
            <a:r>
              <a:rPr lang="en-US" sz="2000" dirty="0">
                <a:latin typeface="Gotham" panose="02000604030000020004" pitchFamily="50" charset="0"/>
                <a:cs typeface="Arial" panose="020B0604020202020204" pitchFamily="34" charset="0"/>
              </a:rPr>
              <a:t>Hospitals, county health departments and their many CBO partners – work is directed by the PA</a:t>
            </a:r>
          </a:p>
          <a:p>
            <a:pPr>
              <a:spcAft>
                <a:spcPts val="600"/>
              </a:spcAft>
            </a:pPr>
            <a:r>
              <a:rPr lang="en-US" sz="2000" dirty="0">
                <a:latin typeface="Gotham" panose="02000604030000020004" pitchFamily="50" charset="0"/>
                <a:cs typeface="Arial" panose="020B0604020202020204" pitchFamily="34" charset="0"/>
              </a:rPr>
              <a:t>Please complete the brief survey by </a:t>
            </a:r>
            <a:r>
              <a:rPr lang="en-US" sz="2000" b="1" u="sng" dirty="0">
                <a:latin typeface="Gotham" panose="02000604030000020004" pitchFamily="50" charset="0"/>
                <a:cs typeface="Arial" panose="020B0604020202020204" pitchFamily="34" charset="0"/>
              </a:rPr>
              <a:t>April 25, 2018</a:t>
            </a:r>
          </a:p>
          <a:p>
            <a:pPr>
              <a:spcAft>
                <a:spcPts val="600"/>
              </a:spcAft>
            </a:pPr>
            <a:r>
              <a:rPr lang="en-US" sz="2800" u="sng" dirty="0" smtClean="0">
                <a:solidFill>
                  <a:srgbClr val="FFFF00"/>
                </a:solidFill>
                <a:latin typeface="Gotham" panose="02000604030000020004" pitchFamily="50" charset="0"/>
              </a:rPr>
              <a:t>www.surveymonkey.com/r/2018-feedback  </a:t>
            </a:r>
            <a:endParaRPr lang="en-US" sz="2800" u="sng" dirty="0">
              <a:solidFill>
                <a:srgbClr val="FFFF00"/>
              </a:solidFill>
              <a:latin typeface="Gotham" panose="02000604030000020004" pitchFamily="50" charset="0"/>
              <a:cs typeface="Arial" panose="020B0604020202020204" pitchFamily="34" charset="0"/>
            </a:endParaRPr>
          </a:p>
          <a:p>
            <a:pPr>
              <a:spcAft>
                <a:spcPts val="600"/>
              </a:spcAft>
            </a:pPr>
            <a:r>
              <a:rPr lang="en-US" sz="2000" dirty="0">
                <a:latin typeface="Gotham" panose="02000604030000020004" pitchFamily="50" charset="0"/>
                <a:cs typeface="Arial" panose="020B0604020202020204" pitchFamily="34" charset="0"/>
              </a:rPr>
              <a:t>Be sure your voice and the needs of those you serve are heard</a:t>
            </a:r>
          </a:p>
          <a:p>
            <a:pPr>
              <a:spcAft>
                <a:spcPts val="600"/>
              </a:spcAft>
            </a:pPr>
            <a:r>
              <a:rPr lang="en-US" sz="2000" dirty="0" smtClean="0">
                <a:latin typeface="Gotham" panose="02000604030000020004" pitchFamily="50" charset="0"/>
                <a:cs typeface="Arial" panose="020B0604020202020204" pitchFamily="34" charset="0"/>
              </a:rPr>
              <a:t>Questions?</a:t>
            </a:r>
          </a:p>
          <a:p>
            <a:pPr>
              <a:spcAft>
                <a:spcPts val="600"/>
              </a:spcAft>
            </a:pPr>
            <a:endParaRPr lang="en-US" sz="2000" dirty="0">
              <a:latin typeface="Gotham" panose="02000604030000020004" pitchFamily="50" charset="0"/>
              <a:cs typeface="Arial" panose="020B0604020202020204" pitchFamily="34" charset="0"/>
            </a:endParaRPr>
          </a:p>
          <a:p>
            <a:pPr marL="0" indent="0">
              <a:spcAft>
                <a:spcPts val="600"/>
              </a:spcAft>
              <a:buNone/>
            </a:pPr>
            <a:r>
              <a:rPr lang="en-US" sz="2000" dirty="0" smtClean="0">
                <a:latin typeface="Gotham" panose="02000604030000020004" pitchFamily="50" charset="0"/>
                <a:cs typeface="Arial" panose="020B0604020202020204" pitchFamily="34" charset="0"/>
              </a:rPr>
              <a:t>You will receive an email with this link.</a:t>
            </a:r>
            <a:endParaRPr lang="en-US" sz="2000" dirty="0">
              <a:latin typeface="Gotham" panose="02000604030000020004" pitchFamily="50" charset="0"/>
              <a:cs typeface="Arial" panose="020B0604020202020204" pitchFamily="34" charset="0"/>
            </a:endParaRPr>
          </a:p>
        </p:txBody>
      </p:sp>
      <p:grpSp>
        <p:nvGrpSpPr>
          <p:cNvPr id="4" name="Group 3"/>
          <p:cNvGrpSpPr/>
          <p:nvPr/>
        </p:nvGrpSpPr>
        <p:grpSpPr>
          <a:xfrm>
            <a:off x="-85106" y="6412159"/>
            <a:ext cx="12362213" cy="493342"/>
            <a:chOff x="-85106" y="6412159"/>
            <a:chExt cx="12362213" cy="493342"/>
          </a:xfrm>
          <a:solidFill>
            <a:schemeClr val="tx1"/>
          </a:solidFill>
        </p:grpSpPr>
        <p:sp>
          <p:nvSpPr>
            <p:cNvPr id="5" name="Rectangle 4"/>
            <p:cNvSpPr/>
            <p:nvPr/>
          </p:nvSpPr>
          <p:spPr>
            <a:xfrm>
              <a:off x="-85106" y="6412159"/>
              <a:ext cx="12362213" cy="445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50414"/>
              <a:ext cx="2351541" cy="369332"/>
            </a:xfrm>
            <a:prstGeom prst="rect">
              <a:avLst/>
            </a:prstGeom>
            <a:grp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a:grpFill/>
          </p:spPr>
        </p:pic>
      </p:grpSp>
      <p:cxnSp>
        <p:nvCxnSpPr>
          <p:cNvPr id="9" name="Straight Connector 8"/>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5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Updates</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Food </a:t>
            </a:r>
            <a:r>
              <a:rPr lang="en-US" sz="3600" dirty="0" smtClean="0">
                <a:solidFill>
                  <a:schemeClr val="bg1"/>
                </a:solidFill>
                <a:latin typeface="Gotham" panose="02000604030000020004" pitchFamily="50" charset="0"/>
              </a:rPr>
              <a:t>Access Cluster </a:t>
            </a:r>
            <a:endParaRPr lang="en-US" sz="3600" dirty="0">
              <a:solidFill>
                <a:schemeClr val="bg1"/>
              </a:solidFill>
              <a:latin typeface="Gotham" panose="02000604030000020004" pitchFamily="50" charset="0"/>
            </a:endParaRPr>
          </a:p>
          <a:p>
            <a:r>
              <a:rPr lang="en-US" sz="3600" dirty="0">
                <a:solidFill>
                  <a:schemeClr val="bg1"/>
                </a:solidFill>
                <a:latin typeface="Gotham" panose="02000604030000020004" pitchFamily="50" charset="0"/>
              </a:rPr>
              <a:t>Data Advisory</a:t>
            </a:r>
          </a:p>
          <a:p>
            <a:r>
              <a:rPr lang="en-US" sz="3600" dirty="0">
                <a:solidFill>
                  <a:schemeClr val="bg1"/>
                </a:solidFill>
                <a:latin typeface="Gotham" panose="02000604030000020004" pitchFamily="50" charset="0"/>
              </a:rPr>
              <a:t>Physical Activity </a:t>
            </a:r>
            <a:r>
              <a:rPr lang="en-US" sz="3600" dirty="0" smtClean="0">
                <a:solidFill>
                  <a:schemeClr val="bg1"/>
                </a:solidFill>
                <a:latin typeface="Gotham" panose="02000604030000020004" pitchFamily="50" charset="0"/>
              </a:rPr>
              <a:t>Cluster</a:t>
            </a:r>
          </a:p>
          <a:p>
            <a:r>
              <a:rPr lang="en-US" sz="3600" dirty="0" smtClean="0">
                <a:solidFill>
                  <a:schemeClr val="bg1"/>
                </a:solidFill>
                <a:latin typeface="Gotham" panose="02000604030000020004" pitchFamily="50" charset="0"/>
              </a:rPr>
              <a:t>LGBTQ Consortium</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3B54850-47D5-4D8B-AD27-0D7F76F85D3D}" type="slidenum">
              <a:rPr lang="en-US" smtClean="0"/>
              <a:t>24</a:t>
            </a:fld>
            <a:endParaRPr lang="en-US"/>
          </a:p>
        </p:txBody>
      </p:sp>
    </p:spTree>
    <p:extLst>
      <p:ext uri="{BB962C8B-B14F-4D97-AF65-F5344CB8AC3E}">
        <p14:creationId xmlns:p14="http://schemas.microsoft.com/office/powerpoint/2010/main" val="2826505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61741" y="2562060"/>
            <a:ext cx="3753365" cy="1325563"/>
          </a:xfrm>
        </p:spPr>
        <p:txBody>
          <a:bodyPr>
            <a:normAutofit fontScale="90000"/>
          </a:bodyPr>
          <a:lstStyle/>
          <a:p>
            <a:pPr algn="ctr">
              <a:lnSpc>
                <a:spcPct val="125000"/>
              </a:lnSpc>
            </a:pPr>
            <a:r>
              <a:rPr lang="en-US" sz="5400" dirty="0" smtClean="0">
                <a:solidFill>
                  <a:schemeClr val="bg1"/>
                </a:solidFill>
                <a:latin typeface="Calvert MT" pitchFamily="2" charset="0"/>
              </a:rPr>
              <a:t>Networking &amp; Stretch Break</a:t>
            </a:r>
            <a:endParaRPr lang="en-US" sz="5400" dirty="0">
              <a:solidFill>
                <a:schemeClr val="bg1"/>
              </a:solidFill>
              <a:latin typeface="Calvert MT" pitchFamily="2"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6183" y="287620"/>
            <a:ext cx="4637397" cy="58744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3B54850-47D5-4D8B-AD27-0D7F76F85D3D}" type="slidenum">
              <a:rPr lang="en-US" smtClean="0"/>
              <a:t>25</a:t>
            </a:fld>
            <a:endParaRPr lang="en-US"/>
          </a:p>
        </p:txBody>
      </p:sp>
    </p:spTree>
    <p:extLst>
      <p:ext uri="{BB962C8B-B14F-4D97-AF65-F5344CB8AC3E}">
        <p14:creationId xmlns:p14="http://schemas.microsoft.com/office/powerpoint/2010/main" val="325670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Quarterly Data Report</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First in a series of quarterly report examining trends and patterns of selected health </a:t>
            </a:r>
            <a:r>
              <a:rPr lang="en-US" sz="3600" dirty="0" smtClean="0">
                <a:solidFill>
                  <a:schemeClr val="bg1"/>
                </a:solidFill>
                <a:latin typeface="Gotham" panose="02000604030000020004" pitchFamily="50" charset="0"/>
              </a:rPr>
              <a:t>topics</a:t>
            </a:r>
          </a:p>
          <a:p>
            <a:pPr marL="0" indent="0">
              <a:buNone/>
            </a:pPr>
            <a:endParaRPr lang="en-US" sz="3600" dirty="0">
              <a:solidFill>
                <a:schemeClr val="bg1"/>
              </a:solidFill>
              <a:latin typeface="Gotham" panose="02000604030000020004" pitchFamily="50" charset="0"/>
            </a:endParaRPr>
          </a:p>
          <a:p>
            <a:r>
              <a:rPr lang="en-US" sz="3600" dirty="0">
                <a:solidFill>
                  <a:schemeClr val="bg1"/>
                </a:solidFill>
                <a:latin typeface="Gotham" panose="02000604030000020004" pitchFamily="50" charset="0"/>
              </a:rPr>
              <a:t>Q1: Physical Activity in Adults – a Look into the Long Island Region</a:t>
            </a:r>
          </a:p>
          <a:p>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3B54850-47D5-4D8B-AD27-0D7F76F85D3D}" type="slidenum">
              <a:rPr lang="en-US" smtClean="0"/>
              <a:t>26</a:t>
            </a:fld>
            <a:endParaRPr lang="en-US"/>
          </a:p>
        </p:txBody>
      </p:sp>
    </p:spTree>
    <p:extLst>
      <p:ext uri="{BB962C8B-B14F-4D97-AF65-F5344CB8AC3E}">
        <p14:creationId xmlns:p14="http://schemas.microsoft.com/office/powerpoint/2010/main" val="3330035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Networking Events</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Fall of 2018</a:t>
            </a:r>
          </a:p>
          <a:p>
            <a:r>
              <a:rPr lang="en-US" sz="3600" dirty="0">
                <a:solidFill>
                  <a:schemeClr val="bg1"/>
                </a:solidFill>
                <a:latin typeface="Gotham" panose="02000604030000020004" pitchFamily="50" charset="0"/>
              </a:rPr>
              <a:t>Nassau and Suffolk Events</a:t>
            </a:r>
          </a:p>
          <a:p>
            <a:r>
              <a:rPr lang="en-US" sz="3600" dirty="0">
                <a:solidFill>
                  <a:schemeClr val="bg1"/>
                </a:solidFill>
                <a:latin typeface="Gotham" panose="02000604030000020004" pitchFamily="50" charset="0"/>
              </a:rPr>
              <a:t>“Bingo for Business”</a:t>
            </a:r>
          </a:p>
          <a:p>
            <a:r>
              <a:rPr lang="en-US" sz="3600" dirty="0">
                <a:solidFill>
                  <a:schemeClr val="bg1"/>
                </a:solidFill>
                <a:latin typeface="Gotham" panose="02000604030000020004" pitchFamily="50" charset="0"/>
              </a:rPr>
              <a:t>Location ideas?</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3B54850-47D5-4D8B-AD27-0D7F76F85D3D}" type="slidenum">
              <a:rPr lang="en-US" smtClean="0"/>
              <a:t>27</a:t>
            </a:fld>
            <a:endParaRPr lang="en-US"/>
          </a:p>
        </p:txBody>
      </p:sp>
    </p:spTree>
    <p:extLst>
      <p:ext uri="{BB962C8B-B14F-4D97-AF65-F5344CB8AC3E}">
        <p14:creationId xmlns:p14="http://schemas.microsoft.com/office/powerpoint/2010/main" val="2933577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Suffolk Care Collaborative</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a:solidFill>
                  <a:schemeClr val="bg1"/>
                </a:solidFill>
                <a:latin typeface="Gotham" panose="02000604030000020004" pitchFamily="50" charset="0"/>
              </a:rPr>
              <a:t>Amanda Chirco, </a:t>
            </a:r>
            <a:r>
              <a:rPr lang="en-US" sz="3600" dirty="0" err="1">
                <a:solidFill>
                  <a:schemeClr val="bg1"/>
                </a:solidFill>
                <a:latin typeface="Gotham" panose="02000604030000020004" pitchFamily="50" charset="0"/>
              </a:rPr>
              <a:t>M.Ed</a:t>
            </a:r>
            <a:endParaRPr lang="en-US" sz="3600" dirty="0">
              <a:solidFill>
                <a:schemeClr val="bg1"/>
              </a:solidFill>
              <a:latin typeface="Gotham" panose="02000604030000020004" pitchFamily="50" charset="0"/>
            </a:endParaRPr>
          </a:p>
          <a:p>
            <a:pPr marL="0" indent="0">
              <a:buNone/>
            </a:pPr>
            <a:r>
              <a:rPr lang="en-US" sz="2400" dirty="0">
                <a:solidFill>
                  <a:schemeClr val="bg1"/>
                </a:solidFill>
                <a:latin typeface="Gotham" panose="02000604030000020004" pitchFamily="50" charset="0"/>
              </a:rPr>
              <a:t>Project Manager, Community Health Initiatives</a:t>
            </a:r>
          </a:p>
          <a:p>
            <a:pPr marL="0" indent="0">
              <a:buNone/>
            </a:pPr>
            <a:r>
              <a:rPr lang="en-US" sz="2400" dirty="0">
                <a:solidFill>
                  <a:schemeClr val="bg1"/>
                </a:solidFill>
                <a:latin typeface="Gotham" panose="02000604030000020004" pitchFamily="50" charset="0"/>
              </a:rPr>
              <a:t>Amanda.Chirco@stonybrookmedicine.edu</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716204"/>
            <a:ext cx="4913007" cy="1810055"/>
          </a:xfrm>
          <a:prstGeom prst="rect">
            <a:avLst/>
          </a:prstGeom>
        </p:spPr>
      </p:pic>
      <p:sp>
        <p:nvSpPr>
          <p:cNvPr id="9" name="Slide Number Placeholder 8"/>
          <p:cNvSpPr>
            <a:spLocks noGrp="1"/>
          </p:cNvSpPr>
          <p:nvPr>
            <p:ph type="sldNum" sz="quarter" idx="12"/>
          </p:nvPr>
        </p:nvSpPr>
        <p:spPr/>
        <p:txBody>
          <a:bodyPr/>
          <a:lstStyle/>
          <a:p>
            <a:fld id="{13B54850-47D5-4D8B-AD27-0D7F76F85D3D}" type="slidenum">
              <a:rPr lang="en-US" smtClean="0"/>
              <a:t>28</a:t>
            </a:fld>
            <a:endParaRPr lang="en-US"/>
          </a:p>
        </p:txBody>
      </p:sp>
    </p:spTree>
    <p:extLst>
      <p:ext uri="{BB962C8B-B14F-4D97-AF65-F5344CB8AC3E}">
        <p14:creationId xmlns:p14="http://schemas.microsoft.com/office/powerpoint/2010/main" val="294344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Nassau Queens PPS</a:t>
            </a:r>
            <a:endParaRPr lang="en-US" sz="5400" dirty="0">
              <a:solidFill>
                <a:schemeClr val="bg1"/>
              </a:solidFill>
              <a:latin typeface="Calvert MT" pitchFamily="2"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69153"/>
            <a:ext cx="2419424" cy="2205316"/>
          </a:xfrm>
          <a:prstGeom prst="rect">
            <a:avLst/>
          </a:prstGeom>
        </p:spPr>
      </p:pic>
      <p:sp>
        <p:nvSpPr>
          <p:cNvPr id="12" name="Slide Number Placeholder 11"/>
          <p:cNvSpPr>
            <a:spLocks noGrp="1"/>
          </p:cNvSpPr>
          <p:nvPr>
            <p:ph type="sldNum" sz="quarter" idx="12"/>
          </p:nvPr>
        </p:nvSpPr>
        <p:spPr/>
        <p:txBody>
          <a:bodyPr/>
          <a:lstStyle/>
          <a:p>
            <a:fld id="{13B54850-47D5-4D8B-AD27-0D7F76F85D3D}" type="slidenum">
              <a:rPr lang="en-US" smtClean="0"/>
              <a:t>29</a:t>
            </a:fld>
            <a:endParaRPr lang="en-US"/>
          </a:p>
        </p:txBody>
      </p:sp>
      <p:sp>
        <p:nvSpPr>
          <p:cNvPr id="13" name="Content Placeholder 2"/>
          <p:cNvSpPr>
            <a:spLocks noGrp="1"/>
          </p:cNvSpPr>
          <p:nvPr>
            <p:ph idx="1"/>
          </p:nvPr>
        </p:nvSpPr>
        <p:spPr>
          <a:xfrm>
            <a:off x="838200" y="1825625"/>
            <a:ext cx="10515600" cy="4351338"/>
          </a:xfrm>
        </p:spPr>
        <p:txBody>
          <a:bodyPr>
            <a:normAutofit/>
          </a:bodyPr>
          <a:lstStyle/>
          <a:p>
            <a:pPr marL="0" indent="0">
              <a:buNone/>
            </a:pPr>
            <a:r>
              <a:rPr lang="en-US" sz="3600" dirty="0">
                <a:solidFill>
                  <a:schemeClr val="bg1"/>
                </a:solidFill>
                <a:latin typeface="Gotham" panose="02000604030000020004" pitchFamily="50" charset="0"/>
              </a:rPr>
              <a:t>Anu Anish</a:t>
            </a:r>
          </a:p>
          <a:p>
            <a:pPr marL="0" indent="0">
              <a:buNone/>
            </a:pPr>
            <a:r>
              <a:rPr lang="en-US" sz="2400" dirty="0">
                <a:solidFill>
                  <a:schemeClr val="bg1"/>
                </a:solidFill>
                <a:latin typeface="Gotham" panose="02000604030000020004" pitchFamily="50" charset="0"/>
              </a:rPr>
              <a:t>DSRIP Project </a:t>
            </a:r>
            <a:r>
              <a:rPr lang="en-US" sz="2400" dirty="0" smtClean="0">
                <a:solidFill>
                  <a:schemeClr val="bg1"/>
                </a:solidFill>
                <a:latin typeface="Gotham" panose="02000604030000020004" pitchFamily="50" charset="0"/>
              </a:rPr>
              <a:t>Coordinator</a:t>
            </a:r>
          </a:p>
          <a:p>
            <a:pPr marL="0" indent="0">
              <a:buNone/>
            </a:pPr>
            <a:r>
              <a:rPr lang="en-US" sz="2400" dirty="0">
                <a:solidFill>
                  <a:schemeClr val="bg1"/>
                </a:solidFill>
                <a:latin typeface="Gotham" panose="02000604030000020004" pitchFamily="50" charset="0"/>
              </a:rPr>
              <a:t>aanish@nqpps.org</a:t>
            </a:r>
          </a:p>
        </p:txBody>
      </p:sp>
    </p:spTree>
    <p:extLst>
      <p:ext uri="{BB962C8B-B14F-4D97-AF65-F5344CB8AC3E}">
        <p14:creationId xmlns:p14="http://schemas.microsoft.com/office/powerpoint/2010/main" val="369782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4944" y="112245"/>
            <a:ext cx="9174480" cy="1401762"/>
          </a:xfrm>
        </p:spPr>
        <p:txBody>
          <a:bodyPr>
            <a:normAutofit/>
          </a:bodyPr>
          <a:lstStyle/>
          <a:p>
            <a:pPr algn="l"/>
            <a:r>
              <a:rPr lang="en-US" sz="3200" dirty="0">
                <a:solidFill>
                  <a:schemeClr val="tx1"/>
                </a:solidFill>
                <a:latin typeface="Arial" panose="020B0604020202020204" pitchFamily="34" charset="0"/>
                <a:cs typeface="Arial" panose="020B0604020202020204" pitchFamily="34" charset="0"/>
              </a:rPr>
              <a:t>NYS Prevention Agenda and Community Health Improvement Initiatives</a:t>
            </a:r>
            <a:endParaRPr lang="en-US" sz="3200" dirty="0">
              <a:solidFill>
                <a:schemeClr val="tx1"/>
              </a:solidFill>
            </a:endParaRPr>
          </a:p>
        </p:txBody>
      </p:sp>
      <p:sp>
        <p:nvSpPr>
          <p:cNvPr id="5" name="Content Placeholder 4"/>
          <p:cNvSpPr>
            <a:spLocks noGrp="1"/>
          </p:cNvSpPr>
          <p:nvPr>
            <p:ph idx="1"/>
          </p:nvPr>
        </p:nvSpPr>
        <p:spPr>
          <a:xfrm>
            <a:off x="524435" y="1864659"/>
            <a:ext cx="10797988" cy="4525963"/>
          </a:xfrm>
        </p:spPr>
        <p:txBody>
          <a:bodyPr>
            <a:noAutofit/>
          </a:bodyPr>
          <a:lstStyle/>
          <a:p>
            <a:pPr lvl="1"/>
            <a:r>
              <a:rPr lang="en-US" sz="2400" dirty="0"/>
              <a:t>Current cycle winding down</a:t>
            </a:r>
          </a:p>
          <a:p>
            <a:pPr lvl="1"/>
            <a:r>
              <a:rPr lang="en-US" sz="2400" dirty="0"/>
              <a:t>Planning underway for next six-year cycle (2019 – 2024)</a:t>
            </a:r>
          </a:p>
          <a:p>
            <a:pPr lvl="1"/>
            <a:r>
              <a:rPr lang="en-US" sz="2400" dirty="0"/>
              <a:t>Lots of Progress – visit the current dashboard</a:t>
            </a:r>
          </a:p>
          <a:p>
            <a:pPr lvl="1"/>
            <a:r>
              <a:rPr lang="en-US" sz="2400" dirty="0"/>
              <a:t>Ad Hoc Committee to Lead the Prevention Agenda</a:t>
            </a:r>
          </a:p>
          <a:p>
            <a:pPr lvl="1"/>
            <a:r>
              <a:rPr lang="en-US" sz="2400" dirty="0"/>
              <a:t>Collaborative process</a:t>
            </a:r>
          </a:p>
          <a:p>
            <a:pPr lvl="1"/>
            <a:r>
              <a:rPr lang="en-US" sz="2400" dirty="0"/>
              <a:t>Input from all sectors sought (complete survey via </a:t>
            </a:r>
            <a:r>
              <a:rPr lang="en-US" sz="2400" dirty="0">
                <a:solidFill>
                  <a:srgbClr val="FFFF00"/>
                </a:solidFill>
              </a:rPr>
              <a:t>https://www.surveymonkey.com/r/2018-feedback</a:t>
            </a:r>
            <a:r>
              <a:rPr lang="en-US" sz="2400" dirty="0"/>
              <a:t>) </a:t>
            </a:r>
          </a:p>
          <a:p>
            <a:pPr lvl="1"/>
            <a:r>
              <a:rPr lang="en-US" sz="2400" dirty="0"/>
              <a:t>Prevention Agenda Priorities reviewed and finalized by PHHPC</a:t>
            </a:r>
          </a:p>
          <a:p>
            <a:endParaRPr lang="en-US" dirty="0" smtClean="0"/>
          </a:p>
        </p:txBody>
      </p:sp>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09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30</a:t>
            </a:fld>
            <a:endParaRPr lang="en-US" dirty="0">
              <a:solidFill>
                <a:prstClr val="black">
                  <a:tint val="75000"/>
                </a:prstClr>
              </a:solidFill>
            </a:endParaRPr>
          </a:p>
        </p:txBody>
      </p:sp>
      <p:sp>
        <p:nvSpPr>
          <p:cNvPr id="4" name="Flowchart: Delay 3"/>
          <p:cNvSpPr/>
          <p:nvPr/>
        </p:nvSpPr>
        <p:spPr>
          <a:xfrm>
            <a:off x="1524000" y="857250"/>
            <a:ext cx="4572000" cy="5143500"/>
          </a:xfrm>
          <a:prstGeom prst="flowChartDelay">
            <a:avLst/>
          </a:prstGeom>
          <a:gradFill flip="none" rotWithShape="1">
            <a:gsLst>
              <a:gs pos="0">
                <a:srgbClr val="2E6CB8">
                  <a:shade val="30000"/>
                  <a:satMod val="115000"/>
                </a:srgbClr>
              </a:gs>
              <a:gs pos="50000">
                <a:srgbClr val="2E6CB8">
                  <a:shade val="67500"/>
                  <a:satMod val="115000"/>
                </a:srgbClr>
              </a:gs>
              <a:gs pos="100000">
                <a:srgbClr val="2E6CB8">
                  <a:shade val="100000"/>
                  <a:satMod val="115000"/>
                </a:srgb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defTabSz="457200"/>
            <a:r>
              <a:rPr lang="en-US" sz="3000" b="1" dirty="0">
                <a:solidFill>
                  <a:prstClr val="white"/>
                </a:solidFill>
              </a:rPr>
              <a:t>Long Island Health Collaborative </a:t>
            </a:r>
          </a:p>
          <a:p>
            <a:pPr lvl="1" defTabSz="457200"/>
            <a:r>
              <a:rPr lang="en-US" sz="3000" b="1" dirty="0">
                <a:solidFill>
                  <a:prstClr val="white"/>
                </a:solidFill>
              </a:rPr>
              <a:t>April 11, 2018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541" y="1857545"/>
            <a:ext cx="3448050" cy="3142913"/>
          </a:xfrm>
          <a:prstGeom prst="rect">
            <a:avLst/>
          </a:prstGeom>
        </p:spPr>
      </p:pic>
    </p:spTree>
    <p:extLst>
      <p:ext uri="{BB962C8B-B14F-4D97-AF65-F5344CB8AC3E}">
        <p14:creationId xmlns:p14="http://schemas.microsoft.com/office/powerpoint/2010/main" val="3180487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CBO </a:t>
            </a:r>
            <a:r>
              <a:rPr lang="en-US" b="1" dirty="0" smtClean="0">
                <a:latin typeface="+mn-lt"/>
              </a:rPr>
              <a:t>INNOVATION FUND</a:t>
            </a:r>
            <a:endParaRPr lang="en-US" dirty="0">
              <a:latin typeface="+mn-lt"/>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31</a:t>
            </a:fld>
            <a:endParaRPr lang="en-US" dirty="0">
              <a:solidFill>
                <a:prstClr val="black">
                  <a:tint val="75000"/>
                </a:prstClr>
              </a:solidFill>
            </a:endParaRPr>
          </a:p>
        </p:txBody>
      </p:sp>
      <p:sp>
        <p:nvSpPr>
          <p:cNvPr id="4" name="Rectangle 3"/>
          <p:cNvSpPr/>
          <p:nvPr/>
        </p:nvSpPr>
        <p:spPr>
          <a:xfrm>
            <a:off x="2178416" y="1299368"/>
            <a:ext cx="8191410" cy="243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2400" dirty="0">
              <a:solidFill>
                <a:prstClr val="black"/>
              </a:solidFill>
            </a:endParaRPr>
          </a:p>
          <a:p>
            <a:pPr defTabSz="457200"/>
            <a:endParaRPr lang="en-US" sz="2400" dirty="0">
              <a:solidFill>
                <a:prstClr val="black"/>
              </a:solidFill>
            </a:endParaRPr>
          </a:p>
          <a:p>
            <a:pPr defTabSz="457200"/>
            <a:endParaRPr lang="en-US" sz="2400" dirty="0">
              <a:solidFill>
                <a:prstClr val="black"/>
              </a:solidFill>
            </a:endParaRPr>
          </a:p>
          <a:p>
            <a:pPr defTabSz="457200"/>
            <a:r>
              <a:rPr lang="en-US" sz="2400" dirty="0">
                <a:solidFill>
                  <a:prstClr val="black"/>
                </a:solidFill>
              </a:rPr>
              <a:t>Created with the goal of contracting with 33 Tier 1 CBOs (non-Medicaid billing). In order to:</a:t>
            </a:r>
          </a:p>
          <a:p>
            <a:pPr marL="914400" lvl="1" indent="-457200" defTabSz="457200">
              <a:buFont typeface="Arial" panose="020B0604020202020204" pitchFamily="34" charset="0"/>
              <a:buChar char="•"/>
            </a:pPr>
            <a:r>
              <a:rPr lang="en-US" sz="2400" dirty="0">
                <a:solidFill>
                  <a:prstClr val="black"/>
                </a:solidFill>
              </a:rPr>
              <a:t>Build relationships</a:t>
            </a:r>
          </a:p>
          <a:p>
            <a:pPr marL="914400" lvl="1" indent="-457200" defTabSz="457200">
              <a:buFont typeface="Arial" panose="020B0604020202020204" pitchFamily="34" charset="0"/>
              <a:buChar char="•"/>
            </a:pPr>
            <a:r>
              <a:rPr lang="en-US" sz="2400" dirty="0">
                <a:solidFill>
                  <a:prstClr val="black"/>
                </a:solidFill>
              </a:rPr>
              <a:t>Gain knowledge of the needs of the communities and organizations that serve them</a:t>
            </a:r>
          </a:p>
          <a:p>
            <a:pPr marL="914400" lvl="1" indent="-457200" defTabSz="457200">
              <a:buFont typeface="Arial" panose="020B0604020202020204" pitchFamily="34" charset="0"/>
              <a:buChar char="•"/>
            </a:pPr>
            <a:r>
              <a:rPr lang="en-US" sz="2400" dirty="0">
                <a:solidFill>
                  <a:prstClr val="black"/>
                </a:solidFill>
              </a:rPr>
              <a:t>Explore opportunities to align efforts </a:t>
            </a:r>
          </a:p>
          <a:p>
            <a:pPr lvl="1" defTabSz="457200"/>
            <a:endParaRPr lang="en-US" sz="2400" dirty="0">
              <a:solidFill>
                <a:prstClr val="black"/>
              </a:solidFill>
            </a:endParaRPr>
          </a:p>
          <a:p>
            <a:pPr lvl="1" defTabSz="457200"/>
            <a:endParaRPr lang="en-US" sz="2400" dirty="0">
              <a:solidFill>
                <a:prstClr val="black"/>
              </a:solidFill>
            </a:endParaRPr>
          </a:p>
          <a:p>
            <a:pPr defTabSz="457200"/>
            <a:endParaRPr lang="en-US" dirty="0">
              <a:solidFill>
                <a:prstClr val="black"/>
              </a:solidFill>
            </a:endParaRPr>
          </a:p>
        </p:txBody>
      </p:sp>
      <p:sp>
        <p:nvSpPr>
          <p:cNvPr id="3" name="Rectangle 2"/>
          <p:cNvSpPr/>
          <p:nvPr/>
        </p:nvSpPr>
        <p:spPr>
          <a:xfrm>
            <a:off x="6274121" y="3549790"/>
            <a:ext cx="4572000" cy="369332"/>
          </a:xfrm>
          <a:prstGeom prst="rect">
            <a:avLst/>
          </a:prstGeom>
        </p:spPr>
        <p:txBody>
          <a:bodyPr>
            <a:spAutoFit/>
          </a:bodyPr>
          <a:lstStyle/>
          <a:p>
            <a:pPr defTabSz="457200"/>
            <a:endParaRPr lang="en-US"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144" y="4056246"/>
            <a:ext cx="4085710" cy="2113298"/>
          </a:xfrm>
          <a:prstGeom prst="rect">
            <a:avLst/>
          </a:prstGeom>
        </p:spPr>
      </p:pic>
    </p:spTree>
    <p:extLst>
      <p:ext uri="{BB962C8B-B14F-4D97-AF65-F5344CB8AC3E}">
        <p14:creationId xmlns:p14="http://schemas.microsoft.com/office/powerpoint/2010/main" val="226301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Tier 1 </a:t>
            </a:r>
            <a:r>
              <a:rPr lang="en-US" b="1" dirty="0" smtClean="0">
                <a:latin typeface="+mn-lt"/>
              </a:rPr>
              <a:t>CB0s</a:t>
            </a:r>
            <a:endParaRPr lang="en-US" b="1" dirty="0">
              <a:latin typeface="+mn-lt"/>
            </a:endParaRPr>
          </a:p>
        </p:txBody>
      </p:sp>
      <p:sp>
        <p:nvSpPr>
          <p:cNvPr id="3" name="Slide Number Placeholder 2"/>
          <p:cNvSpPr>
            <a:spLocks noGrp="1"/>
          </p:cNvSpPr>
          <p:nvPr>
            <p:ph type="sldNum" sz="quarter" idx="12"/>
          </p:nvPr>
        </p:nvSpPr>
        <p:spPr/>
        <p:txBody>
          <a:bodyPr/>
          <a:lstStyle/>
          <a:p>
            <a:pPr defTabSz="342900">
              <a:defRPr/>
            </a:pPr>
            <a:fld id="{4FAB73BC-B049-4115-A692-8D63A059BFB8}" type="slidenum">
              <a:rPr lang="en-US">
                <a:solidFill>
                  <a:prstClr val="black">
                    <a:tint val="75000"/>
                  </a:prstClr>
                </a:solidFill>
              </a:rPr>
              <a:pPr defTabSz="342900">
                <a:defRPr/>
              </a:pPr>
              <a:t>32</a:t>
            </a:fld>
            <a:endParaRPr lang="en-US">
              <a:solidFill>
                <a:prstClr val="black">
                  <a:tint val="75000"/>
                </a:prst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869676753"/>
              </p:ext>
            </p:extLst>
          </p:nvPr>
        </p:nvGraphicFramePr>
        <p:xfrm>
          <a:off x="4269768" y="1539713"/>
          <a:ext cx="4245582" cy="3946688"/>
        </p:xfrm>
        <a:graphic>
          <a:graphicData uri="http://schemas.openxmlformats.org/drawingml/2006/table">
            <a:tbl>
              <a:tblPr firstRow="1" bandRow="1">
                <a:tableStyleId>{69012ECD-51FC-41F1-AA8D-1B2483CD663E}</a:tableStyleId>
              </a:tblPr>
              <a:tblGrid>
                <a:gridCol w="2192264">
                  <a:extLst>
                    <a:ext uri="{9D8B030D-6E8A-4147-A177-3AD203B41FA5}">
                      <a16:colId xmlns:a16="http://schemas.microsoft.com/office/drawing/2014/main" xmlns="" val="20000"/>
                    </a:ext>
                  </a:extLst>
                </a:gridCol>
                <a:gridCol w="2053318">
                  <a:extLst>
                    <a:ext uri="{9D8B030D-6E8A-4147-A177-3AD203B41FA5}">
                      <a16:colId xmlns:a16="http://schemas.microsoft.com/office/drawing/2014/main" xmlns="" val="20001"/>
                    </a:ext>
                  </a:extLst>
                </a:gridCol>
              </a:tblGrid>
              <a:tr h="684255">
                <a:tc>
                  <a:txBody>
                    <a:bodyPr/>
                    <a:lstStyle/>
                    <a:p>
                      <a:pPr algn="ctr"/>
                      <a:r>
                        <a:rPr lang="en-US" sz="1000" b="1" dirty="0"/>
                        <a:t>Hub/Organization</a:t>
                      </a:r>
                    </a:p>
                  </a:txBody>
                  <a:tcPr marL="68580" marR="68580" marT="34290" marB="34290" anchor="ctr">
                    <a:solidFill>
                      <a:srgbClr val="002060"/>
                    </a:solidFill>
                  </a:tcPr>
                </a:tc>
                <a:tc>
                  <a:txBody>
                    <a:bodyPr/>
                    <a:lstStyle/>
                    <a:p>
                      <a:pPr algn="ctr"/>
                      <a:r>
                        <a:rPr lang="en-US" sz="1000" dirty="0"/>
                        <a:t>Number Contracted</a:t>
                      </a:r>
                    </a:p>
                  </a:txBody>
                  <a:tcPr marL="68580" marR="68580" marT="34290" marB="34290" anchor="ctr">
                    <a:solidFill>
                      <a:srgbClr val="002060"/>
                    </a:solidFill>
                  </a:tcPr>
                </a:tc>
                <a:extLst>
                  <a:ext uri="{0D108BD9-81ED-4DB2-BD59-A6C34878D82A}">
                    <a16:rowId xmlns:a16="http://schemas.microsoft.com/office/drawing/2014/main" xmlns="" val="10000"/>
                  </a:ext>
                </a:extLst>
              </a:tr>
              <a:tr h="957143">
                <a:tc>
                  <a:txBody>
                    <a:bodyPr/>
                    <a:lstStyle/>
                    <a:p>
                      <a:endParaRPr lang="en-US" sz="1000" dirty="0"/>
                    </a:p>
                  </a:txBody>
                  <a:tcPr marL="68580" marR="68580" marT="34290" marB="34290" anchor="ctr"/>
                </a:tc>
                <a:tc>
                  <a:txBody>
                    <a:bodyPr/>
                    <a:lstStyle/>
                    <a:p>
                      <a:pPr algn="ctr"/>
                      <a:r>
                        <a:rPr lang="en-US" sz="1000" b="1" dirty="0"/>
                        <a:t>1</a:t>
                      </a:r>
                    </a:p>
                  </a:txBody>
                  <a:tcPr marL="68580" marR="68580" marT="34290" marB="34290" anchor="ctr"/>
                </a:tc>
                <a:extLst>
                  <a:ext uri="{0D108BD9-81ED-4DB2-BD59-A6C34878D82A}">
                    <a16:rowId xmlns:a16="http://schemas.microsoft.com/office/drawing/2014/main" xmlns="" val="10001"/>
                  </a:ext>
                </a:extLst>
              </a:tr>
              <a:tr h="957143">
                <a:tc>
                  <a:txBody>
                    <a:bodyPr/>
                    <a:lstStyle/>
                    <a:p>
                      <a:endParaRPr lang="en-US" sz="1000"/>
                    </a:p>
                  </a:txBody>
                  <a:tcPr marL="68580" marR="68580" marT="34290" marB="34290" anchor="ctr"/>
                </a:tc>
                <a:tc>
                  <a:txBody>
                    <a:bodyPr/>
                    <a:lstStyle/>
                    <a:p>
                      <a:pPr algn="ctr"/>
                      <a:r>
                        <a:rPr lang="en-US" sz="1000" b="1" dirty="0"/>
                        <a:t>9</a:t>
                      </a:r>
                    </a:p>
                  </a:txBody>
                  <a:tcPr marL="68580" marR="68580" marT="34290" marB="34290" anchor="ctr"/>
                </a:tc>
                <a:extLst>
                  <a:ext uri="{0D108BD9-81ED-4DB2-BD59-A6C34878D82A}">
                    <a16:rowId xmlns:a16="http://schemas.microsoft.com/office/drawing/2014/main" xmlns="" val="10002"/>
                  </a:ext>
                </a:extLst>
              </a:tr>
              <a:tr h="957143">
                <a:tc>
                  <a:txBody>
                    <a:bodyPr/>
                    <a:lstStyle/>
                    <a:p>
                      <a:endParaRPr lang="en-US" sz="1000" dirty="0"/>
                    </a:p>
                  </a:txBody>
                  <a:tcPr marL="68580" marR="68580" marT="34290" marB="34290" anchor="ctr"/>
                </a:tc>
                <a:tc>
                  <a:txBody>
                    <a:bodyPr/>
                    <a:lstStyle/>
                    <a:p>
                      <a:pPr algn="ctr"/>
                      <a:r>
                        <a:rPr lang="en-US" sz="1000" b="1" dirty="0" smtClean="0"/>
                        <a:t>23</a:t>
                      </a:r>
                      <a:endParaRPr lang="en-US" sz="1000" b="1" dirty="0"/>
                    </a:p>
                  </a:txBody>
                  <a:tcPr marL="68580" marR="68580" marT="34290" marB="34290" anchor="ctr"/>
                </a:tc>
                <a:extLst>
                  <a:ext uri="{0D108BD9-81ED-4DB2-BD59-A6C34878D82A}">
                    <a16:rowId xmlns:a16="http://schemas.microsoft.com/office/drawing/2014/main" xmlns="" val="10003"/>
                  </a:ext>
                </a:extLst>
              </a:tr>
              <a:tr h="391004">
                <a:tc>
                  <a:txBody>
                    <a:bodyPr/>
                    <a:lstStyle/>
                    <a:p>
                      <a:pPr algn="ctr"/>
                      <a:r>
                        <a:rPr lang="en-US" sz="1000" b="1" dirty="0">
                          <a:solidFill>
                            <a:schemeClr val="bg1"/>
                          </a:solidFill>
                        </a:rPr>
                        <a:t>PPS TOTAL</a:t>
                      </a:r>
                    </a:p>
                  </a:txBody>
                  <a:tcPr marL="68580" marR="68580" marT="34290" marB="34290" anchor="ctr">
                    <a:solidFill>
                      <a:srgbClr val="002060"/>
                    </a:solidFill>
                  </a:tcPr>
                </a:tc>
                <a:tc>
                  <a:txBody>
                    <a:bodyPr/>
                    <a:lstStyle/>
                    <a:p>
                      <a:pPr algn="ctr"/>
                      <a:r>
                        <a:rPr lang="en-US" sz="1000" b="1" dirty="0" smtClean="0">
                          <a:solidFill>
                            <a:schemeClr val="bg1"/>
                          </a:solidFill>
                        </a:rPr>
                        <a:t>33</a:t>
                      </a:r>
                      <a:endParaRPr lang="en-US" sz="1000" b="1" dirty="0">
                        <a:solidFill>
                          <a:schemeClr val="bg1"/>
                        </a:solidFill>
                      </a:endParaRPr>
                    </a:p>
                  </a:txBody>
                  <a:tcPr marL="68580" marR="68580" marT="34290" marB="34290" anchor="ctr">
                    <a:solidFill>
                      <a:srgbClr val="002060"/>
                    </a:solidFill>
                  </a:tcPr>
                </a:tc>
                <a:extLst>
                  <a:ext uri="{0D108BD9-81ED-4DB2-BD59-A6C34878D82A}">
                    <a16:rowId xmlns:a16="http://schemas.microsoft.com/office/drawing/2014/main" xmlns="" val="10004"/>
                  </a:ext>
                </a:extLst>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702" y="2328048"/>
            <a:ext cx="1638796" cy="7245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989" y="3275030"/>
            <a:ext cx="2354042" cy="64901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468" y="4336286"/>
            <a:ext cx="1168533" cy="556445"/>
          </a:xfrm>
          <a:prstGeom prst="rect">
            <a:avLst/>
          </a:prstGeom>
        </p:spPr>
      </p:pic>
    </p:spTree>
    <p:extLst>
      <p:ext uri="{BB962C8B-B14F-4D97-AF65-F5344CB8AC3E}">
        <p14:creationId xmlns:p14="http://schemas.microsoft.com/office/powerpoint/2010/main" val="81054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9249"/>
            <a:ext cx="9144000" cy="914400"/>
          </a:xfrm>
        </p:spPr>
        <p:txBody>
          <a:bodyPr>
            <a:normAutofit/>
          </a:bodyPr>
          <a:lstStyle/>
          <a:p>
            <a:r>
              <a:rPr lang="en-US" b="1" dirty="0" smtClean="0">
                <a:latin typeface="+mn-lt"/>
              </a:rPr>
              <a:t>Hubs Contracted CBOs</a:t>
            </a:r>
            <a:endParaRPr lang="en-US" b="1" dirty="0">
              <a:latin typeface="+mn-lt"/>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33</a:t>
            </a:fld>
            <a:endParaRPr lang="en-US" dirty="0">
              <a:solidFill>
                <a:prstClr val="black">
                  <a:tint val="75000"/>
                </a:prstClr>
              </a:solidFill>
            </a:endParaRPr>
          </a:p>
        </p:txBody>
      </p:sp>
      <p:sp>
        <p:nvSpPr>
          <p:cNvPr id="12" name="Rectangle 11"/>
          <p:cNvSpPr/>
          <p:nvPr/>
        </p:nvSpPr>
        <p:spPr>
          <a:xfrm>
            <a:off x="2173903" y="1238299"/>
            <a:ext cx="5684994" cy="3170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defTabSz="457200">
              <a:buFont typeface="Arial" panose="020B0604020202020204" pitchFamily="34" charset="0"/>
              <a:buChar char="•"/>
            </a:pPr>
            <a:r>
              <a:rPr lang="en-US" sz="2000" b="1" dirty="0">
                <a:solidFill>
                  <a:prstClr val="black"/>
                </a:solidFill>
              </a:rPr>
              <a:t>Adelphi University Breast Cancer Program</a:t>
            </a:r>
          </a:p>
          <a:p>
            <a:pPr marL="342900" indent="-342900" defTabSz="457200">
              <a:buFont typeface="Arial" panose="020B0604020202020204" pitchFamily="34" charset="0"/>
              <a:buChar char="•"/>
            </a:pPr>
            <a:r>
              <a:rPr lang="en-US" sz="2000" b="1" dirty="0">
                <a:solidFill>
                  <a:prstClr val="black"/>
                </a:solidFill>
              </a:rPr>
              <a:t>Chinese-American Planning Council of Queens</a:t>
            </a:r>
          </a:p>
          <a:p>
            <a:pPr marL="342900" indent="-342900" defTabSz="457200">
              <a:buFont typeface="Arial" panose="020B0604020202020204" pitchFamily="34" charset="0"/>
              <a:buChar char="•"/>
            </a:pPr>
            <a:r>
              <a:rPr lang="en-US" sz="2000" b="1" dirty="0">
                <a:solidFill>
                  <a:prstClr val="black"/>
                </a:solidFill>
              </a:rPr>
              <a:t>God’s Love We Deliver</a:t>
            </a:r>
          </a:p>
          <a:p>
            <a:pPr marL="342900" indent="-342900" defTabSz="457200">
              <a:buFont typeface="Arial" panose="020B0604020202020204" pitchFamily="34" charset="0"/>
              <a:buChar char="•"/>
            </a:pPr>
            <a:r>
              <a:rPr lang="en-US" sz="2000" b="1" dirty="0">
                <a:solidFill>
                  <a:prstClr val="black"/>
                </a:solidFill>
              </a:rPr>
              <a:t>The INN</a:t>
            </a:r>
          </a:p>
          <a:p>
            <a:pPr marL="342900" indent="-342900" defTabSz="457200">
              <a:buFont typeface="Arial" panose="020B0604020202020204" pitchFamily="34" charset="0"/>
              <a:buChar char="•"/>
            </a:pPr>
            <a:r>
              <a:rPr lang="en-US" sz="2000" b="1" dirty="0">
                <a:solidFill>
                  <a:prstClr val="black"/>
                </a:solidFill>
              </a:rPr>
              <a:t>Island Harvest </a:t>
            </a:r>
          </a:p>
          <a:p>
            <a:pPr marL="342900" indent="-342900" defTabSz="457200">
              <a:buFont typeface="Arial" panose="020B0604020202020204" pitchFamily="34" charset="0"/>
              <a:buChar char="•"/>
            </a:pPr>
            <a:r>
              <a:rPr lang="en-US" sz="2000" b="1" dirty="0">
                <a:solidFill>
                  <a:prstClr val="black"/>
                </a:solidFill>
              </a:rPr>
              <a:t>Long Island Alzheimer’s Foundation </a:t>
            </a:r>
          </a:p>
          <a:p>
            <a:pPr marL="342900" indent="-342900" defTabSz="457200">
              <a:buFont typeface="Arial" panose="020B0604020202020204" pitchFamily="34" charset="0"/>
              <a:buChar char="•"/>
            </a:pPr>
            <a:r>
              <a:rPr lang="en-US" sz="2000" b="1" dirty="0">
                <a:solidFill>
                  <a:prstClr val="black"/>
                </a:solidFill>
              </a:rPr>
              <a:t>Long Island Cares</a:t>
            </a:r>
          </a:p>
          <a:p>
            <a:pPr marL="342900" indent="-342900" defTabSz="457200">
              <a:buFont typeface="Arial" panose="020B0604020202020204" pitchFamily="34" charset="0"/>
              <a:buChar char="•"/>
            </a:pPr>
            <a:r>
              <a:rPr lang="en-US" sz="2000" b="1" dirty="0">
                <a:solidFill>
                  <a:prstClr val="black"/>
                </a:solidFill>
              </a:rPr>
              <a:t>Long Island Greenmarket</a:t>
            </a:r>
          </a:p>
          <a:p>
            <a:pPr marL="342900" indent="-342900" defTabSz="457200">
              <a:buFont typeface="Arial" panose="020B0604020202020204" pitchFamily="34" charset="0"/>
              <a:buChar char="•"/>
            </a:pPr>
            <a:r>
              <a:rPr lang="en-US" sz="2000" b="1" dirty="0">
                <a:solidFill>
                  <a:prstClr val="black"/>
                </a:solidFill>
              </a:rPr>
              <a:t>NAMI</a:t>
            </a:r>
          </a:p>
          <a:p>
            <a:pPr marL="342900" indent="-342900" defTabSz="457200">
              <a:buFont typeface="Arial" panose="020B0604020202020204" pitchFamily="34" charset="0"/>
              <a:buChar char="•"/>
            </a:pPr>
            <a:r>
              <a:rPr lang="en-US" sz="2000" b="1" dirty="0">
                <a:solidFill>
                  <a:prstClr val="black"/>
                </a:solidFill>
              </a:rPr>
              <a:t>YMCA </a:t>
            </a:r>
          </a:p>
        </p:txBody>
      </p:sp>
      <p:sp>
        <p:nvSpPr>
          <p:cNvPr id="13" name="Rectangle 12"/>
          <p:cNvSpPr/>
          <p:nvPr/>
        </p:nvSpPr>
        <p:spPr>
          <a:xfrm>
            <a:off x="2173905" y="1238298"/>
            <a:ext cx="4481529" cy="292388"/>
          </a:xfrm>
          <a:prstGeom prst="rect">
            <a:avLst/>
          </a:prstGeom>
          <a:ln>
            <a:noFill/>
          </a:ln>
        </p:spPr>
        <p:txBody>
          <a:bodyPr wrap="square">
            <a:spAutoFit/>
          </a:bodyPr>
          <a:lstStyle/>
          <a:p>
            <a:pPr defTabSz="457200"/>
            <a:r>
              <a:rPr lang="en-US" sz="1300" b="1" dirty="0">
                <a:solidFill>
                  <a:prstClr val="black"/>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7575" y="3081991"/>
            <a:ext cx="2898680" cy="2898680"/>
          </a:xfrm>
          <a:prstGeom prst="rect">
            <a:avLst/>
          </a:prstGeom>
        </p:spPr>
      </p:pic>
    </p:spTree>
    <p:extLst>
      <p:ext uri="{BB962C8B-B14F-4D97-AF65-F5344CB8AC3E}">
        <p14:creationId xmlns:p14="http://schemas.microsoft.com/office/powerpoint/2010/main" val="870186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NQP Contracted CBOs</a:t>
            </a:r>
            <a:endParaRPr lang="en-US" b="1" dirty="0"/>
          </a:p>
        </p:txBody>
      </p:sp>
      <p:sp>
        <p:nvSpPr>
          <p:cNvPr id="3" name="Content Placeholder 2"/>
          <p:cNvSpPr>
            <a:spLocks noGrp="1"/>
          </p:cNvSpPr>
          <p:nvPr>
            <p:ph sz="half" idx="1"/>
          </p:nvPr>
        </p:nvSpPr>
        <p:spPr>
          <a:xfrm>
            <a:off x="1829057" y="1299178"/>
            <a:ext cx="4423462" cy="4572000"/>
          </a:xfrm>
        </p:spPr>
        <p:txBody>
          <a:bodyPr>
            <a:normAutofit fontScale="85000" lnSpcReduction="10000"/>
          </a:bodyPr>
          <a:lstStyle/>
          <a:p>
            <a:r>
              <a:rPr lang="en-US" b="1" dirty="0" smtClean="0">
                <a:latin typeface="+mn-lt"/>
              </a:rPr>
              <a:t>EMG </a:t>
            </a:r>
            <a:r>
              <a:rPr lang="en-US" b="1" dirty="0">
                <a:latin typeface="+mn-lt"/>
              </a:rPr>
              <a:t>Health Communications, Inc.</a:t>
            </a:r>
          </a:p>
          <a:p>
            <a:r>
              <a:rPr lang="en-US" b="1" dirty="0">
                <a:latin typeface="+mn-lt"/>
              </a:rPr>
              <a:t>First Jamaica Community and Urban Development Corporation</a:t>
            </a:r>
          </a:p>
          <a:p>
            <a:r>
              <a:rPr lang="en-US" b="1" dirty="0">
                <a:latin typeface="+mn-lt"/>
              </a:rPr>
              <a:t>Friends of the Glen Cove Youth Board, Inc.</a:t>
            </a:r>
          </a:p>
          <a:p>
            <a:r>
              <a:rPr lang="en-US" b="1" dirty="0">
                <a:latin typeface="+mn-lt"/>
              </a:rPr>
              <a:t>Gateway Youth Outreach</a:t>
            </a:r>
          </a:p>
          <a:p>
            <a:r>
              <a:rPr lang="en-US" b="1" dirty="0">
                <a:latin typeface="+mn-lt"/>
              </a:rPr>
              <a:t>Glory House Recovery, Inc.</a:t>
            </a:r>
          </a:p>
          <a:p>
            <a:r>
              <a:rPr lang="en-US" b="1" dirty="0">
                <a:latin typeface="+mn-lt"/>
              </a:rPr>
              <a:t>Haitian American Family of Long Island, Inc.</a:t>
            </a:r>
          </a:p>
          <a:p>
            <a:r>
              <a:rPr lang="en-US" b="1" dirty="0">
                <a:latin typeface="+mn-lt"/>
              </a:rPr>
              <a:t>Hempstead Hispanic Civic Association</a:t>
            </a:r>
          </a:p>
          <a:p>
            <a:r>
              <a:rPr lang="en-US" b="1" dirty="0">
                <a:latin typeface="+mn-lt"/>
              </a:rPr>
              <a:t>Hispanic Brotherhood</a:t>
            </a:r>
          </a:p>
          <a:p>
            <a:r>
              <a:rPr lang="en-US" b="1" dirty="0">
                <a:latin typeface="+mn-lt"/>
              </a:rPr>
              <a:t>LICADD</a:t>
            </a:r>
          </a:p>
          <a:p>
            <a:r>
              <a:rPr lang="en-US" b="1" dirty="0">
                <a:latin typeface="+mn-lt"/>
              </a:rPr>
              <a:t>Long Island Coalition for the Homeless</a:t>
            </a:r>
          </a:p>
          <a:p>
            <a:r>
              <a:rPr lang="en-US" b="1" dirty="0">
                <a:latin typeface="+mn-lt"/>
              </a:rPr>
              <a:t>Long Island Hispanic Pastoral Association/New Covenant Church</a:t>
            </a:r>
          </a:p>
          <a:p>
            <a:endParaRPr lang="en-US" dirty="0">
              <a:latin typeface="+mn-lt"/>
            </a:endParaRPr>
          </a:p>
        </p:txBody>
      </p:sp>
      <p:sp>
        <p:nvSpPr>
          <p:cNvPr id="8" name="Content Placeholder 7"/>
          <p:cNvSpPr>
            <a:spLocks noGrp="1"/>
          </p:cNvSpPr>
          <p:nvPr>
            <p:ph sz="half" idx="2"/>
          </p:nvPr>
        </p:nvSpPr>
        <p:spPr>
          <a:xfrm>
            <a:off x="6398179" y="1288540"/>
            <a:ext cx="3783789" cy="4572000"/>
          </a:xfrm>
        </p:spPr>
        <p:txBody>
          <a:bodyPr>
            <a:normAutofit fontScale="85000" lnSpcReduction="10000"/>
          </a:bodyPr>
          <a:lstStyle/>
          <a:p>
            <a:r>
              <a:rPr lang="en-US" b="1" dirty="0">
                <a:latin typeface="+mn-lt"/>
              </a:rPr>
              <a:t>Make the Road New York</a:t>
            </a:r>
          </a:p>
          <a:p>
            <a:r>
              <a:rPr lang="en-US" b="1" dirty="0">
                <a:latin typeface="+mn-lt"/>
              </a:rPr>
              <a:t>Mental Health Association in NYS, Inc. </a:t>
            </a:r>
          </a:p>
          <a:p>
            <a:r>
              <a:rPr lang="en-US" b="1" dirty="0">
                <a:latin typeface="+mn-lt"/>
              </a:rPr>
              <a:t>New York Association of Psychiatric Rehabilitation Services, Inc.</a:t>
            </a:r>
          </a:p>
          <a:p>
            <a:r>
              <a:rPr lang="en-US" b="1" dirty="0">
                <a:latin typeface="+mn-lt"/>
              </a:rPr>
              <a:t>New York Race Track Chaplaincy</a:t>
            </a:r>
          </a:p>
          <a:p>
            <a:r>
              <a:rPr lang="en-US" b="1" dirty="0">
                <a:latin typeface="+mn-lt"/>
              </a:rPr>
              <a:t>Ocean Bay Community Development Corporation</a:t>
            </a:r>
          </a:p>
          <a:p>
            <a:r>
              <a:rPr lang="en-US" b="1" dirty="0">
                <a:latin typeface="+mn-lt"/>
              </a:rPr>
              <a:t>Peace Valley Haven,  Inc. </a:t>
            </a:r>
          </a:p>
          <a:p>
            <a:r>
              <a:rPr lang="en-US" b="1" dirty="0">
                <a:latin typeface="+mn-lt"/>
              </a:rPr>
              <a:t>Queens Library Foundation, Inc.</a:t>
            </a:r>
          </a:p>
          <a:p>
            <a:r>
              <a:rPr lang="en-US" b="1" dirty="0">
                <a:latin typeface="+mn-lt"/>
              </a:rPr>
              <a:t>Rockaway Waterfront Alliance</a:t>
            </a:r>
          </a:p>
          <a:p>
            <a:r>
              <a:rPr lang="en-US" b="1" dirty="0">
                <a:latin typeface="+mn-lt"/>
              </a:rPr>
              <a:t>Rockaway Youth Task Force</a:t>
            </a:r>
          </a:p>
          <a:p>
            <a:r>
              <a:rPr lang="en-US" b="1" dirty="0">
                <a:latin typeface="+mn-lt"/>
              </a:rPr>
              <a:t>Uniondale Community Council, Inc.</a:t>
            </a:r>
          </a:p>
          <a:p>
            <a:r>
              <a:rPr lang="en-US" b="1" dirty="0">
                <a:latin typeface="+mn-lt"/>
              </a:rPr>
              <a:t>United Veteran Beacon House</a:t>
            </a:r>
          </a:p>
          <a:p>
            <a:r>
              <a:rPr lang="en-US" b="1" dirty="0">
                <a:latin typeface="+mn-lt"/>
              </a:rPr>
              <a:t>Venture House</a:t>
            </a:r>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50000"/>
                    <a:lumOff val="50000"/>
                  </a:prstClr>
                </a:solidFill>
              </a:rPr>
              <a:pPr/>
              <a:t>34</a:t>
            </a:fld>
            <a:endParaRPr lang="en-US" dirty="0">
              <a:solidFill>
                <a:prstClr val="black">
                  <a:lumMod val="50000"/>
                  <a:lumOff val="50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411" y="5327051"/>
            <a:ext cx="2906721" cy="1370311"/>
          </a:xfrm>
          <a:prstGeom prst="rect">
            <a:avLst/>
          </a:prstGeom>
        </p:spPr>
      </p:pic>
    </p:spTree>
    <p:extLst>
      <p:ext uri="{BB962C8B-B14F-4D97-AF65-F5344CB8AC3E}">
        <p14:creationId xmlns:p14="http://schemas.microsoft.com/office/powerpoint/2010/main" val="2095097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Phase 1 &amp; 2</a:t>
            </a:r>
            <a:endParaRPr lang="en-US" dirty="0">
              <a:latin typeface="+mn-lt"/>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35</a:t>
            </a:fld>
            <a:endParaRPr lang="en-US" dirty="0">
              <a:solidFill>
                <a:prstClr val="black">
                  <a:tint val="75000"/>
                </a:prstClr>
              </a:solidFill>
            </a:endParaRPr>
          </a:p>
        </p:txBody>
      </p:sp>
      <p:sp>
        <p:nvSpPr>
          <p:cNvPr id="7" name="Content Placeholder 2"/>
          <p:cNvSpPr>
            <a:spLocks noGrp="1"/>
          </p:cNvSpPr>
          <p:nvPr>
            <p:ph idx="1"/>
          </p:nvPr>
        </p:nvSpPr>
        <p:spPr>
          <a:xfrm>
            <a:off x="2040835" y="1417638"/>
            <a:ext cx="4532960" cy="3887530"/>
          </a:xfrm>
          <a:ln>
            <a:noFill/>
          </a:ln>
        </p:spPr>
        <p:txBody>
          <a:bodyPr>
            <a:normAutofit fontScale="92500" lnSpcReduction="20000"/>
          </a:bodyPr>
          <a:lstStyle/>
          <a:p>
            <a:pPr marL="0" indent="0">
              <a:buNone/>
            </a:pPr>
            <a:r>
              <a:rPr lang="en-US" sz="2000" dirty="0">
                <a:latin typeface="+mn-lt"/>
              </a:rPr>
              <a:t>The CBO Innovation Fund is comprised of two phases:</a:t>
            </a:r>
            <a:endParaRPr lang="en-US" sz="2000" dirty="0">
              <a:latin typeface="+mn-lt"/>
            </a:endParaRPr>
          </a:p>
          <a:p>
            <a:r>
              <a:rPr lang="en-US" sz="2000" b="1" dirty="0">
                <a:latin typeface="+mn-lt"/>
              </a:rPr>
              <a:t>Phase </a:t>
            </a:r>
            <a:r>
              <a:rPr lang="en-US" sz="2000" b="1" dirty="0">
                <a:latin typeface="+mn-lt"/>
              </a:rPr>
              <a:t>1 </a:t>
            </a:r>
            <a:r>
              <a:rPr lang="en-US" sz="2000" b="1" dirty="0">
                <a:latin typeface="+mn-lt"/>
              </a:rPr>
              <a:t>: </a:t>
            </a:r>
          </a:p>
          <a:p>
            <a:pPr lvl="1">
              <a:buFont typeface="Courier New" panose="02070309020205020404" pitchFamily="49" charset="0"/>
              <a:buChar char="o"/>
            </a:pPr>
            <a:r>
              <a:rPr lang="en-US" sz="1800" dirty="0">
                <a:latin typeface="+mn-lt"/>
              </a:rPr>
              <a:t> </a:t>
            </a:r>
            <a:r>
              <a:rPr lang="en-US" sz="1800" dirty="0">
                <a:latin typeface="+mn-lt"/>
              </a:rPr>
              <a:t>C</a:t>
            </a:r>
            <a:r>
              <a:rPr lang="en-US" sz="1800" dirty="0">
                <a:latin typeface="+mn-lt"/>
              </a:rPr>
              <a:t>BOs </a:t>
            </a:r>
            <a:r>
              <a:rPr lang="en-US" sz="1800" dirty="0">
                <a:latin typeface="+mn-lt"/>
              </a:rPr>
              <a:t>are required to hold a Health Forum that aligns with DSRIP efforts </a:t>
            </a:r>
            <a:r>
              <a:rPr lang="en-US" sz="1800" dirty="0">
                <a:latin typeface="+mn-lt"/>
              </a:rPr>
              <a:t>and </a:t>
            </a:r>
            <a:r>
              <a:rPr lang="en-US" sz="1800" dirty="0">
                <a:latin typeface="+mn-lt"/>
              </a:rPr>
              <a:t>their community </a:t>
            </a:r>
            <a:r>
              <a:rPr lang="en-US" sz="1800" dirty="0">
                <a:latin typeface="+mn-lt"/>
              </a:rPr>
              <a:t>needs </a:t>
            </a:r>
          </a:p>
          <a:p>
            <a:pPr lvl="1">
              <a:buFont typeface="Courier New" panose="02070309020205020404" pitchFamily="49" charset="0"/>
              <a:buChar char="o"/>
            </a:pPr>
            <a:r>
              <a:rPr lang="en-US" sz="1800" dirty="0">
                <a:latin typeface="+mn-lt"/>
              </a:rPr>
              <a:t>CBOs are required to submit monthly referral trackers </a:t>
            </a:r>
          </a:p>
          <a:p>
            <a:pPr lvl="1">
              <a:buFont typeface="Courier New" panose="02070309020205020404" pitchFamily="49" charset="0"/>
              <a:buChar char="o"/>
            </a:pPr>
            <a:r>
              <a:rPr lang="en-US" sz="1800" dirty="0">
                <a:latin typeface="+mn-lt"/>
              </a:rPr>
              <a:t>CBOs are required to take a series of trainings, such as CCHL and VBP. </a:t>
            </a:r>
            <a:endParaRPr lang="en-US" sz="1800" dirty="0">
              <a:latin typeface="+mn-lt"/>
            </a:endParaRPr>
          </a:p>
          <a:p>
            <a:pPr lvl="1">
              <a:buFont typeface="Courier New" panose="02070309020205020404" pitchFamily="49" charset="0"/>
              <a:buChar char="o"/>
            </a:pPr>
            <a:r>
              <a:rPr lang="en-US" sz="1800" dirty="0">
                <a:latin typeface="+mn-lt"/>
              </a:rPr>
              <a:t>CBOs that perform well during Phase 1 are then considered for Phase </a:t>
            </a:r>
            <a:r>
              <a:rPr lang="en-US" sz="1800" dirty="0">
                <a:latin typeface="+mn-lt"/>
              </a:rPr>
              <a:t>2.</a:t>
            </a:r>
            <a:endParaRPr lang="en-US" sz="1800" dirty="0">
              <a:latin typeface="+mn-lt"/>
            </a:endParaRPr>
          </a:p>
          <a:p>
            <a:r>
              <a:rPr lang="en-US" sz="2000" b="1" dirty="0">
                <a:latin typeface="+mn-lt"/>
              </a:rPr>
              <a:t>Phase 2:</a:t>
            </a:r>
          </a:p>
          <a:p>
            <a:pPr lvl="1">
              <a:buFont typeface="Courier New" panose="02070309020205020404" pitchFamily="49" charset="0"/>
              <a:buChar char="o"/>
            </a:pPr>
            <a:r>
              <a:rPr lang="en-US" sz="1700" dirty="0">
                <a:latin typeface="+mn-lt"/>
              </a:rPr>
              <a:t> </a:t>
            </a:r>
            <a:r>
              <a:rPr lang="en-US" sz="1800" dirty="0">
                <a:latin typeface="+mn-lt"/>
              </a:rPr>
              <a:t>B</a:t>
            </a:r>
            <a:r>
              <a:rPr lang="en-US" sz="1800" dirty="0">
                <a:latin typeface="+mn-lt"/>
              </a:rPr>
              <a:t>asic </a:t>
            </a:r>
            <a:r>
              <a:rPr lang="en-US" sz="1800" dirty="0">
                <a:latin typeface="+mn-lt"/>
              </a:rPr>
              <a:t>contracts will be renewed and a smaller subset of high performing CBOs will receive larger </a:t>
            </a:r>
            <a:r>
              <a:rPr lang="en-US" sz="1800" dirty="0">
                <a:latin typeface="+mn-lt"/>
              </a:rPr>
              <a:t>grants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22" r="12941"/>
          <a:stretch/>
        </p:blipFill>
        <p:spPr>
          <a:xfrm>
            <a:off x="6903308" y="1629407"/>
            <a:ext cx="3556172" cy="3463993"/>
          </a:xfrm>
          <a:prstGeom prst="rect">
            <a:avLst/>
          </a:prstGeom>
        </p:spPr>
      </p:pic>
    </p:spTree>
    <p:extLst>
      <p:ext uri="{BB962C8B-B14F-4D97-AF65-F5344CB8AC3E}">
        <p14:creationId xmlns:p14="http://schemas.microsoft.com/office/powerpoint/2010/main" val="1896388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Health Forums</a:t>
            </a:r>
            <a:endParaRPr lang="en-US" b="1" dirty="0">
              <a:latin typeface="+mn-lt"/>
            </a:endParaRPr>
          </a:p>
        </p:txBody>
      </p:sp>
      <p:sp>
        <p:nvSpPr>
          <p:cNvPr id="3" name="Content Placeholder 2"/>
          <p:cNvSpPr>
            <a:spLocks noGrp="1"/>
          </p:cNvSpPr>
          <p:nvPr>
            <p:ph idx="1"/>
          </p:nvPr>
        </p:nvSpPr>
        <p:spPr>
          <a:xfrm>
            <a:off x="1981200" y="1398588"/>
            <a:ext cx="8229600" cy="4572000"/>
          </a:xfrm>
        </p:spPr>
        <p:txBody>
          <a:bodyPr/>
          <a:lstStyle/>
          <a:p>
            <a:r>
              <a:rPr lang="en-US" dirty="0" smtClean="0"/>
              <a:t>Contracted CBOs are required to hold a minimum of one health forum.</a:t>
            </a:r>
          </a:p>
          <a:p>
            <a:pPr lvl="2">
              <a:buFont typeface="Courier New" panose="02070309020205020404" pitchFamily="49" charset="0"/>
              <a:buChar char="o"/>
            </a:pPr>
            <a:r>
              <a:rPr lang="en-US" dirty="0" smtClean="0"/>
              <a:t>These forums help identify CBOs reach within the community. </a:t>
            </a:r>
          </a:p>
          <a:p>
            <a:pPr marL="257175" lvl="2" indent="-257175"/>
            <a:r>
              <a:rPr lang="en-US" sz="2400" dirty="0"/>
              <a:t>Health Forum should be catered to the needs of the specific community. </a:t>
            </a:r>
          </a:p>
          <a:p>
            <a:r>
              <a:rPr lang="en-US" dirty="0"/>
              <a:t>NQP </a:t>
            </a:r>
            <a:r>
              <a:rPr lang="en-US" dirty="0" smtClean="0"/>
              <a:t>distributes Community Needs Assessment Survey to forum attendees.</a:t>
            </a:r>
            <a:endParaRPr lang="en-US" dirty="0"/>
          </a:p>
          <a:p>
            <a:endParaRPr lang="en-US" dirty="0" smtClean="0"/>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36</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810" y="4363524"/>
            <a:ext cx="3413325" cy="2091253"/>
          </a:xfrm>
          <a:prstGeom prst="rect">
            <a:avLst/>
          </a:prstGeom>
        </p:spPr>
      </p:pic>
    </p:spTree>
    <p:extLst>
      <p:ext uri="{BB962C8B-B14F-4D97-AF65-F5344CB8AC3E}">
        <p14:creationId xmlns:p14="http://schemas.microsoft.com/office/powerpoint/2010/main" val="43849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Needs Assessment Survey</a:t>
            </a:r>
            <a:endParaRPr lang="en-US" dirty="0"/>
          </a:p>
        </p:txBody>
      </p:sp>
      <p:sp>
        <p:nvSpPr>
          <p:cNvPr id="3" name="Content Placeholder 2"/>
          <p:cNvSpPr>
            <a:spLocks noGrp="1"/>
          </p:cNvSpPr>
          <p:nvPr>
            <p:ph idx="1"/>
          </p:nvPr>
        </p:nvSpPr>
        <p:spPr/>
        <p:txBody>
          <a:bodyPr/>
          <a:lstStyle/>
          <a:p>
            <a:r>
              <a:rPr lang="en-US" dirty="0"/>
              <a:t>Administration of the Surveys </a:t>
            </a:r>
            <a:endParaRPr lang="en-US" dirty="0" smtClean="0"/>
          </a:p>
          <a:p>
            <a:r>
              <a:rPr lang="en-US" dirty="0" smtClean="0"/>
              <a:t>Feedback</a:t>
            </a:r>
          </a:p>
          <a:p>
            <a:r>
              <a:rPr lang="en-US" dirty="0" smtClean="0"/>
              <a:t>Analysis </a:t>
            </a:r>
          </a:p>
          <a:p>
            <a:r>
              <a:rPr lang="en-US" dirty="0" smtClean="0"/>
              <a:t>Obstacles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37</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869" y="2743200"/>
            <a:ext cx="4238367" cy="2825578"/>
          </a:xfrm>
          <a:prstGeom prst="rect">
            <a:avLst/>
          </a:prstGeom>
        </p:spPr>
      </p:pic>
    </p:spTree>
    <p:extLst>
      <p:ext uri="{BB962C8B-B14F-4D97-AF65-F5344CB8AC3E}">
        <p14:creationId xmlns:p14="http://schemas.microsoft.com/office/powerpoint/2010/main" val="3649915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cs typeface="AngsanaUPC" panose="02020603050405020304" pitchFamily="18" charset="-34"/>
              </a:rPr>
              <a:t>Innovation </a:t>
            </a:r>
            <a:r>
              <a:rPr lang="en-US" b="1" dirty="0" smtClean="0">
                <a:latin typeface="+mn-lt"/>
                <a:cs typeface="AngsanaUPC" panose="02020603050405020304" pitchFamily="18" charset="-34"/>
              </a:rPr>
              <a:t>Fund</a:t>
            </a:r>
            <a:r>
              <a:rPr lang="en-US" b="1" dirty="0">
                <a:latin typeface="+mn-lt"/>
                <a:cs typeface="AngsanaUPC" panose="02020603050405020304" pitchFamily="18" charset="-34"/>
              </a:rPr>
              <a:t> </a:t>
            </a:r>
            <a:r>
              <a:rPr lang="en-US" b="1" dirty="0" smtClean="0">
                <a:latin typeface="+mn-lt"/>
                <a:cs typeface="AngsanaUPC" panose="02020603050405020304" pitchFamily="18" charset="-34"/>
              </a:rPr>
              <a:t>Timeline</a:t>
            </a:r>
            <a:endParaRPr lang="en-US" b="1" dirty="0">
              <a:latin typeface="+mn-lt"/>
              <a:cs typeface="AngsanaUPC" panose="02020603050405020304" pitchFamily="18" charset="-34"/>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05893625"/>
              </p:ext>
            </p:extLst>
          </p:nvPr>
        </p:nvGraphicFramePr>
        <p:xfrm>
          <a:off x="1981201" y="1676865"/>
          <a:ext cx="8566925" cy="4198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38</a:t>
            </a:fld>
            <a:endParaRPr lang="en-US">
              <a:solidFill>
                <a:prstClr val="black">
                  <a:tint val="75000"/>
                </a:prstClr>
              </a:solidFill>
            </a:endParaRPr>
          </a:p>
        </p:txBody>
      </p:sp>
      <p:sp>
        <p:nvSpPr>
          <p:cNvPr id="2" name="TextBox 1"/>
          <p:cNvSpPr txBox="1"/>
          <p:nvPr/>
        </p:nvSpPr>
        <p:spPr>
          <a:xfrm>
            <a:off x="6931927" y="4361852"/>
            <a:ext cx="1037967" cy="553998"/>
          </a:xfrm>
          <a:prstGeom prst="rect">
            <a:avLst/>
          </a:prstGeom>
          <a:noFill/>
        </p:spPr>
        <p:txBody>
          <a:bodyPr wrap="square" rtlCol="0">
            <a:spAutoFit/>
          </a:bodyPr>
          <a:lstStyle/>
          <a:p>
            <a:pPr defTabSz="457200"/>
            <a:r>
              <a:rPr lang="en-US" sz="1200" dirty="0">
                <a:solidFill>
                  <a:prstClr val="black"/>
                </a:solidFill>
              </a:rPr>
              <a:t>May 2018</a:t>
            </a:r>
          </a:p>
          <a:p>
            <a:pPr marL="285750" indent="-285750" defTabSz="457200">
              <a:buFont typeface="Arial" panose="020B0604020202020204" pitchFamily="34" charset="0"/>
              <a:buChar char="•"/>
            </a:pPr>
            <a:r>
              <a:rPr lang="en-US" sz="900" dirty="0">
                <a:solidFill>
                  <a:prstClr val="black"/>
                </a:solidFill>
              </a:rPr>
              <a:t>Host CBO Conference</a:t>
            </a:r>
          </a:p>
        </p:txBody>
      </p:sp>
    </p:spTree>
    <p:extLst>
      <p:ext uri="{BB962C8B-B14F-4D97-AF65-F5344CB8AC3E}">
        <p14:creationId xmlns:p14="http://schemas.microsoft.com/office/powerpoint/2010/main" val="3393654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NQP WEBSITE </a:t>
            </a:r>
            <a:endParaRPr lang="en-US" b="1" dirty="0"/>
          </a:p>
        </p:txBody>
      </p:sp>
      <p:sp>
        <p:nvSpPr>
          <p:cNvPr id="3" name="Content Placeholder 2"/>
          <p:cNvSpPr>
            <a:spLocks noGrp="1"/>
          </p:cNvSpPr>
          <p:nvPr>
            <p:ph idx="1"/>
          </p:nvPr>
        </p:nvSpPr>
        <p:spPr>
          <a:xfrm>
            <a:off x="1828801" y="1136821"/>
            <a:ext cx="8377881" cy="3220995"/>
          </a:xfrm>
          <a:ln>
            <a:noFill/>
          </a:ln>
        </p:spPr>
        <p:txBody>
          <a:bodyPr>
            <a:normAutofit/>
          </a:bodyPr>
          <a:lstStyle/>
          <a:p>
            <a:pPr marL="0" indent="0" algn="ctr">
              <a:buNone/>
            </a:pPr>
            <a:r>
              <a:rPr lang="en-US" dirty="0">
                <a:latin typeface="+mn-lt"/>
                <a:hlinkClick r:id="rId2"/>
              </a:rPr>
              <a:t>http://</a:t>
            </a:r>
            <a:r>
              <a:rPr lang="en-US" dirty="0" smtClean="0">
                <a:latin typeface="+mn-lt"/>
                <a:hlinkClick r:id="rId2"/>
              </a:rPr>
              <a:t>www.nqpps.org</a:t>
            </a:r>
            <a:endParaRPr lang="en-US" dirty="0" smtClean="0">
              <a:latin typeface="+mn-lt"/>
            </a:endParaRPr>
          </a:p>
          <a:p>
            <a:r>
              <a:rPr lang="en-US" dirty="0" smtClean="0">
                <a:latin typeface="+mn-lt"/>
              </a:rPr>
              <a:t>Project Information</a:t>
            </a:r>
          </a:p>
          <a:p>
            <a:r>
              <a:rPr lang="en-US" dirty="0" smtClean="0">
                <a:latin typeface="+mn-lt"/>
              </a:rPr>
              <a:t>Project Resources </a:t>
            </a:r>
          </a:p>
          <a:p>
            <a:pPr lvl="1"/>
            <a:r>
              <a:rPr lang="en-US" sz="2400" dirty="0" err="1">
                <a:latin typeface="+mn-lt"/>
              </a:rPr>
              <a:t>HWApps</a:t>
            </a:r>
            <a:r>
              <a:rPr lang="en-US" sz="2400" dirty="0">
                <a:latin typeface="+mn-lt"/>
              </a:rPr>
              <a:t> Training Portal</a:t>
            </a:r>
          </a:p>
          <a:p>
            <a:r>
              <a:rPr lang="en-US" dirty="0" smtClean="0">
                <a:latin typeface="+mn-lt"/>
              </a:rPr>
              <a:t>News &amp; Events</a:t>
            </a:r>
          </a:p>
          <a:p>
            <a:r>
              <a:rPr lang="en-US" dirty="0" smtClean="0">
                <a:latin typeface="+mn-lt"/>
              </a:rPr>
              <a:t>Career</a:t>
            </a:r>
          </a:p>
          <a:p>
            <a:pPr marL="0" indent="0" algn="ctr">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030152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341026"/>
            <a:ext cx="10972800" cy="1143000"/>
          </a:xfrm>
        </p:spPr>
        <p:txBody>
          <a:bodyPr/>
          <a:lstStyle/>
          <a:p>
            <a:pPr algn="l"/>
            <a:r>
              <a:rPr lang="en-US" dirty="0">
                <a:solidFill>
                  <a:schemeClr val="tx1"/>
                </a:solidFill>
                <a:latin typeface="Arial" panose="020B0604020202020204" pitchFamily="34" charset="0"/>
                <a:cs typeface="Arial" panose="020B0604020202020204" pitchFamily="34" charset="0"/>
              </a:rPr>
              <a:t>Prevention Agenda 2013-2018</a:t>
            </a:r>
            <a:endParaRPr lang="en-US" dirty="0">
              <a:solidFill>
                <a:schemeClr val="tx1"/>
              </a:solidFill>
            </a:endParaRPr>
          </a:p>
        </p:txBody>
      </p:sp>
      <p:sp>
        <p:nvSpPr>
          <p:cNvPr id="3" name="Content Placeholder 2"/>
          <p:cNvSpPr>
            <a:spLocks noGrp="1"/>
          </p:cNvSpPr>
          <p:nvPr>
            <p:ph idx="1"/>
          </p:nvPr>
        </p:nvSpPr>
        <p:spPr>
          <a:xfrm>
            <a:off x="609600" y="1828806"/>
            <a:ext cx="10972800" cy="4525963"/>
          </a:xfrm>
        </p:spPr>
        <p:txBody>
          <a:bodyPr>
            <a:normAutofit/>
          </a:bodyPr>
          <a:lstStyle/>
          <a:p>
            <a:r>
              <a:rPr lang="en-US" sz="2800" dirty="0"/>
              <a:t>Goal is improved health status of New Yorkers and reduction in health disparities through increased emphasis on prevention.</a:t>
            </a:r>
          </a:p>
          <a:p>
            <a:r>
              <a:rPr lang="en-US" sz="2800" dirty="0"/>
              <a:t>Call to action to broad range of stakeholders to collaborate at the community level to assess local health status and needs; identify local health priorities; and plan, implement and evaluate strategies for local health improvement.</a:t>
            </a:r>
          </a:p>
          <a:p>
            <a:endParaRPr lang="en-US" dirty="0"/>
          </a:p>
        </p:txBody>
      </p:sp>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68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Research Study Opportunity </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Federally funded stress study by Stony Brook University</a:t>
            </a:r>
          </a:p>
          <a:p>
            <a:r>
              <a:rPr lang="en-US" sz="3600" dirty="0" smtClean="0">
                <a:solidFill>
                  <a:schemeClr val="bg1"/>
                </a:solidFill>
                <a:latin typeface="Gotham" panose="02000604030000020004" pitchFamily="50" charset="0"/>
              </a:rPr>
              <a:t>Looking for “astronaut-like” participants – individuals with advanced degrees in STEM fields</a:t>
            </a:r>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3B54850-47D5-4D8B-AD27-0D7F76F85D3D}" type="slidenum">
              <a:rPr lang="en-US" smtClean="0"/>
              <a:t>40</a:t>
            </a:fld>
            <a:endParaRPr lang="en-US"/>
          </a:p>
        </p:txBody>
      </p:sp>
    </p:spTree>
    <p:extLst>
      <p:ext uri="{BB962C8B-B14F-4D97-AF65-F5344CB8AC3E}">
        <p14:creationId xmlns:p14="http://schemas.microsoft.com/office/powerpoint/2010/main" val="4203818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325563"/>
          </a:xfrm>
        </p:spPr>
        <p:txBody>
          <a:bodyPr>
            <a:normAutofit/>
          </a:bodyPr>
          <a:lstStyle/>
          <a:p>
            <a:r>
              <a:rPr lang="en-US" sz="5400" dirty="0" smtClean="0">
                <a:solidFill>
                  <a:schemeClr val="bg1"/>
                </a:solidFill>
                <a:latin typeface="Calvert MT" pitchFamily="2" charset="0"/>
              </a:rPr>
              <a:t>Feedback + Adjournment</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latin typeface="Gotham" panose="02000604030000020004" pitchFamily="50" charset="0"/>
              </a:rPr>
              <a:t>Next meeting, </a:t>
            </a:r>
            <a:r>
              <a:rPr lang="en-US" sz="3600" b="1" u="sng" dirty="0" smtClean="0">
                <a:solidFill>
                  <a:schemeClr val="bg1"/>
                </a:solidFill>
                <a:latin typeface="Gotham" panose="02000604030000020004" pitchFamily="50" charset="0"/>
              </a:rPr>
              <a:t>June 13, 2018</a:t>
            </a:r>
          </a:p>
          <a:p>
            <a:pPr marL="0" indent="0">
              <a:buNone/>
            </a:pPr>
            <a:endParaRPr lang="en-US" sz="3600" dirty="0" smtClean="0">
              <a:solidFill>
                <a:schemeClr val="bg1"/>
              </a:solidFill>
              <a:latin typeface="Gotham" panose="02000604030000020004" pitchFamily="50" charset="0"/>
            </a:endParaRPr>
          </a:p>
          <a:p>
            <a:pPr marL="0" indent="0">
              <a:buNone/>
            </a:pPr>
            <a:r>
              <a:rPr lang="en-US" sz="3600" dirty="0" smtClean="0">
                <a:solidFill>
                  <a:schemeClr val="bg1"/>
                </a:solidFill>
                <a:latin typeface="Gotham" panose="02000604030000020004" pitchFamily="50" charset="0"/>
              </a:rPr>
              <a:t>To register, visit</a:t>
            </a:r>
            <a:r>
              <a:rPr lang="en-US" sz="3600" b="1" u="sng" dirty="0">
                <a:solidFill>
                  <a:schemeClr val="bg1"/>
                </a:solidFill>
                <a:latin typeface="Gotham" panose="02000604030000020004" pitchFamily="50" charset="0"/>
              </a:rPr>
              <a:t/>
            </a:r>
            <a:br>
              <a:rPr lang="en-US" sz="3600" b="1" u="sng" dirty="0">
                <a:solidFill>
                  <a:schemeClr val="bg1"/>
                </a:solidFill>
                <a:latin typeface="Gotham" panose="02000604030000020004" pitchFamily="50" charset="0"/>
              </a:rPr>
            </a:br>
            <a:r>
              <a:rPr lang="en-US" sz="3600" b="1" u="sng" dirty="0" smtClean="0">
                <a:solidFill>
                  <a:srgbClr val="FFFF00"/>
                </a:solidFill>
                <a:latin typeface="Gotham" panose="02000604030000020004" pitchFamily="50" charset="0"/>
              </a:rPr>
              <a:t>lihcjune2018.eventbrite.com</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3B54850-47D5-4D8B-AD27-0D7F76F85D3D}" type="slidenum">
              <a:rPr lang="en-US" smtClean="0"/>
              <a:t>41</a:t>
            </a:fld>
            <a:endParaRPr lang="en-US"/>
          </a:p>
        </p:txBody>
      </p:sp>
    </p:spTree>
    <p:extLst>
      <p:ext uri="{BB962C8B-B14F-4D97-AF65-F5344CB8AC3E}">
        <p14:creationId xmlns:p14="http://schemas.microsoft.com/office/powerpoint/2010/main" val="100290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967" y="369962"/>
            <a:ext cx="9052560" cy="1173162"/>
          </a:xfrm>
        </p:spPr>
        <p:txBody>
          <a:bodyPr>
            <a:normAutofit fontScale="90000"/>
          </a:bodyPr>
          <a:lstStyle/>
          <a:p>
            <a:r>
              <a:rPr lang="en-US" dirty="0">
                <a:solidFill>
                  <a:schemeClr val="tx1"/>
                </a:solidFill>
              </a:rPr>
              <a:t>Prevention Agenda Dashboard</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9030"/>
            <a:ext cx="12069420" cy="5261440"/>
          </a:xfrm>
          <a:prstGeom prst="rect">
            <a:avLst/>
          </a:prstGeom>
        </p:spPr>
      </p:pic>
    </p:spTree>
    <p:extLst>
      <p:ext uri="{BB962C8B-B14F-4D97-AF65-F5344CB8AC3E}">
        <p14:creationId xmlns:p14="http://schemas.microsoft.com/office/powerpoint/2010/main" val="287945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4786"/>
            <a:ext cx="10972800" cy="1143000"/>
          </a:xfrm>
        </p:spPr>
        <p:txBody>
          <a:bodyPr>
            <a:noAutofit/>
          </a:bodyPr>
          <a:lstStyle/>
          <a:p>
            <a:pPr algn="l"/>
            <a:r>
              <a:rPr lang="en-US" sz="2400" dirty="0">
                <a:solidFill>
                  <a:schemeClr val="tx1"/>
                </a:solidFill>
                <a:cs typeface="Arial" panose="020B0604020202020204" pitchFamily="34" charset="0"/>
              </a:rPr>
              <a:t>Prevention Agenda Dashboard Measures Progress on 96 Statewide Outcome Indicators, Including Reductions in Health Disparities</a:t>
            </a:r>
            <a:r>
              <a:rPr lang="en-US" sz="2400" dirty="0">
                <a:cs typeface="Arial" panose="020B0604020202020204" pitchFamily="34" charset="0"/>
              </a:rPr>
              <a:t/>
            </a:r>
            <a:br>
              <a:rPr lang="en-US" sz="2400" dirty="0">
                <a:cs typeface="Arial" panose="020B0604020202020204" pitchFamily="34" charset="0"/>
              </a:rPr>
            </a:br>
            <a:endParaRPr lang="en-US" sz="2400" dirty="0"/>
          </a:p>
        </p:txBody>
      </p:sp>
      <p:pic>
        <p:nvPicPr>
          <p:cNvPr id="5" name="Content Placeholder 4"/>
          <p:cNvPicPr>
            <a:picLocks noGrp="1" noChangeAspect="1"/>
          </p:cNvPicPr>
          <p:nvPr>
            <p:ph idx="1"/>
          </p:nvPr>
        </p:nvPicPr>
        <p:blipFill>
          <a:blip r:embed="rId3"/>
          <a:stretch>
            <a:fillRect/>
          </a:stretch>
        </p:blipFill>
        <p:spPr>
          <a:xfrm>
            <a:off x="1037853" y="1761565"/>
            <a:ext cx="10116295" cy="4814092"/>
          </a:xfrm>
          <a:prstGeom prst="rect">
            <a:avLst/>
          </a:prstGeom>
        </p:spPr>
      </p:pic>
      <p:cxnSp>
        <p:nvCxnSpPr>
          <p:cNvPr id="4" name="Straight Connector 3"/>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7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758"/>
            <a:ext cx="9052560" cy="868362"/>
          </a:xfrm>
        </p:spPr>
        <p:txBody>
          <a:bodyPr>
            <a:noAutofit/>
          </a:bodyPr>
          <a:lstStyle/>
          <a:p>
            <a:r>
              <a:rPr lang="en-US" sz="3200" dirty="0">
                <a:solidFill>
                  <a:schemeClr val="tx1"/>
                </a:solidFill>
              </a:rPr>
              <a:t>Updating the Prevention Agenda for 2019-2024</a:t>
            </a:r>
          </a:p>
        </p:txBody>
      </p:sp>
      <p:sp>
        <p:nvSpPr>
          <p:cNvPr id="3" name="Content Placeholder 2"/>
          <p:cNvSpPr>
            <a:spLocks noGrp="1"/>
          </p:cNvSpPr>
          <p:nvPr>
            <p:ph idx="1"/>
          </p:nvPr>
        </p:nvSpPr>
        <p:spPr>
          <a:xfrm>
            <a:off x="627528" y="1307534"/>
            <a:ext cx="11259671" cy="5429442"/>
          </a:xfrm>
        </p:spPr>
        <p:txBody>
          <a:bodyPr>
            <a:noAutofit/>
          </a:bodyPr>
          <a:lstStyle/>
          <a:p>
            <a:pPr marL="514350" indent="-457200">
              <a:lnSpc>
                <a:spcPct val="120000"/>
              </a:lnSpc>
              <a:spcBef>
                <a:spcPts val="0"/>
              </a:spcBef>
              <a:buFont typeface="+mj-lt"/>
              <a:buAutoNum type="arabicPeriod"/>
            </a:pPr>
            <a:r>
              <a:rPr lang="en-US" sz="2000" dirty="0">
                <a:latin typeface="Arial" panose="020B0604020202020204" pitchFamily="34" charset="0"/>
                <a:cs typeface="Arial" panose="020B0604020202020204" pitchFamily="34" charset="0"/>
              </a:rPr>
              <a:t>2018 NYS Health </a:t>
            </a:r>
            <a:r>
              <a:rPr lang="en-US" sz="2000" dirty="0" smtClean="0">
                <a:latin typeface="Arial" panose="020B0604020202020204" pitchFamily="34" charset="0"/>
                <a:cs typeface="Arial" panose="020B0604020202020204" pitchFamily="34" charset="0"/>
              </a:rPr>
              <a:t>Assessment:</a:t>
            </a:r>
          </a:p>
          <a:p>
            <a:pPr lvl="1">
              <a:lnSpc>
                <a:spcPct val="120000"/>
              </a:lnSpc>
              <a:spcBef>
                <a:spcPts val="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Changes </a:t>
            </a:r>
            <a:r>
              <a:rPr lang="en-US" sz="1800" dirty="0">
                <a:latin typeface="Arial" panose="020B0604020202020204" pitchFamily="34" charset="0"/>
                <a:cs typeface="Arial" panose="020B0604020202020204" pitchFamily="34" charset="0"/>
              </a:rPr>
              <a:t>in NYS demographics and health status since </a:t>
            </a:r>
            <a:r>
              <a:rPr lang="en-US" sz="1800" dirty="0" smtClean="0">
                <a:latin typeface="Arial" panose="020B0604020202020204" pitchFamily="34" charset="0"/>
                <a:cs typeface="Arial" panose="020B0604020202020204" pitchFamily="34" charset="0"/>
              </a:rPr>
              <a:t>2012</a:t>
            </a:r>
          </a:p>
          <a:p>
            <a:pPr lvl="1">
              <a:lnSpc>
                <a:spcPct val="120000"/>
              </a:lnSpc>
              <a:spcBef>
                <a:spcPts val="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Progress </a:t>
            </a:r>
            <a:r>
              <a:rPr lang="en-US" sz="1800" dirty="0">
                <a:latin typeface="Arial" panose="020B0604020202020204" pitchFamily="34" charset="0"/>
                <a:cs typeface="Arial" panose="020B0604020202020204" pitchFamily="34" charset="0"/>
              </a:rPr>
              <a:t>to date on Prevention Agenda objectives, using Prevention Agenda </a:t>
            </a:r>
            <a:r>
              <a:rPr lang="en-US" sz="1800" dirty="0" smtClean="0">
                <a:latin typeface="Arial" panose="020B0604020202020204" pitchFamily="34" charset="0"/>
                <a:cs typeface="Arial" panose="020B0604020202020204" pitchFamily="34" charset="0"/>
              </a:rPr>
              <a:t>dashboard</a:t>
            </a:r>
            <a:endParaRPr lang="en-US" sz="1800" dirty="0">
              <a:latin typeface="Arial" panose="020B0604020202020204" pitchFamily="34" charset="0"/>
              <a:cs typeface="Arial" panose="020B0604020202020204" pitchFamily="34" charset="0"/>
            </a:endParaRPr>
          </a:p>
          <a:p>
            <a:pPr marL="514350" indent="-457200">
              <a:lnSpc>
                <a:spcPct val="120000"/>
              </a:lnSpc>
              <a:spcBef>
                <a:spcPts val="0"/>
              </a:spcBef>
              <a:buFont typeface="+mj-lt"/>
              <a:buAutoNum type="arabicPeriod"/>
            </a:pPr>
            <a:r>
              <a:rPr lang="en-US" sz="2000" dirty="0">
                <a:latin typeface="Arial" panose="020B0604020202020204" pitchFamily="34" charset="0"/>
                <a:cs typeface="Arial" panose="020B0604020202020204" pitchFamily="34" charset="0"/>
              </a:rPr>
              <a:t>Considerations for how to address what influences health, including the social determinants of health, healthy aging and how to make better progress in addressing racial and ethnic disparities and socio-economic </a:t>
            </a:r>
            <a:r>
              <a:rPr lang="en-US" sz="2000" dirty="0" smtClean="0">
                <a:latin typeface="Arial" panose="020B0604020202020204" pitchFamily="34" charset="0"/>
                <a:cs typeface="Arial" panose="020B0604020202020204" pitchFamily="34" charset="0"/>
              </a:rPr>
              <a:t>status</a:t>
            </a:r>
          </a:p>
          <a:p>
            <a:pPr lvl="1">
              <a:lnSpc>
                <a:spcPct val="120000"/>
              </a:lnSpc>
              <a:spcBef>
                <a:spcPts val="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Emphasizing </a:t>
            </a:r>
            <a:r>
              <a:rPr lang="en-US" sz="1800" dirty="0">
                <a:latin typeface="Arial" panose="020B0604020202020204" pitchFamily="34" charset="0"/>
                <a:cs typeface="Arial" panose="020B0604020202020204" pitchFamily="34" charset="0"/>
              </a:rPr>
              <a:t>healthy aging across the life cycle in each priority </a:t>
            </a:r>
            <a:r>
              <a:rPr lang="en-US" sz="1800" dirty="0" smtClean="0">
                <a:latin typeface="Arial" panose="020B0604020202020204" pitchFamily="34" charset="0"/>
                <a:cs typeface="Arial" panose="020B0604020202020204" pitchFamily="34" charset="0"/>
              </a:rPr>
              <a:t>area</a:t>
            </a:r>
          </a:p>
          <a:p>
            <a:pPr lvl="1">
              <a:lnSpc>
                <a:spcPct val="120000"/>
              </a:lnSpc>
              <a:spcBef>
                <a:spcPts val="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Incorporating </a:t>
            </a:r>
            <a:r>
              <a:rPr lang="en-US" sz="1800" dirty="0">
                <a:latin typeface="Arial" panose="020B0604020202020204" pitchFamily="34" charset="0"/>
                <a:cs typeface="Arial" panose="020B0604020202020204" pitchFamily="34" charset="0"/>
              </a:rPr>
              <a:t>a health-across-all-policies approach including upstream, “non-health” interventions and strategies in each priority </a:t>
            </a:r>
            <a:r>
              <a:rPr lang="en-US" sz="1800" dirty="0" smtClean="0">
                <a:latin typeface="Arial" panose="020B0604020202020204" pitchFamily="34" charset="0"/>
                <a:cs typeface="Arial" panose="020B0604020202020204" pitchFamily="34" charset="0"/>
              </a:rPr>
              <a:t>area</a:t>
            </a:r>
            <a:endParaRPr lang="en-US" sz="1800" dirty="0">
              <a:latin typeface="Arial" panose="020B0604020202020204" pitchFamily="34" charset="0"/>
              <a:cs typeface="Arial" panose="020B0604020202020204" pitchFamily="34" charset="0"/>
            </a:endParaRPr>
          </a:p>
          <a:p>
            <a:pPr marL="571500" indent="-514350">
              <a:lnSpc>
                <a:spcPct val="120000"/>
              </a:lnSpc>
              <a:spcBef>
                <a:spcPts val="0"/>
              </a:spcBef>
              <a:buFont typeface="+mj-lt"/>
              <a:buAutoNum type="arabicPeriod"/>
            </a:pPr>
            <a:r>
              <a:rPr lang="en-US" sz="2000" dirty="0">
                <a:latin typeface="Arial" panose="020B0604020202020204" pitchFamily="34" charset="0"/>
                <a:cs typeface="Arial" panose="020B0604020202020204" pitchFamily="34" charset="0"/>
              </a:rPr>
              <a:t>Considerations for how to strengthen local action including strength and diversity of local collaboration, across health and non-health agencies, between state and local agencies, among counties, cities and towns, and between public and private </a:t>
            </a:r>
            <a:r>
              <a:rPr lang="en-US" sz="2000" dirty="0" smtClean="0">
                <a:latin typeface="Arial" panose="020B0604020202020204" pitchFamily="34" charset="0"/>
                <a:cs typeface="Arial" panose="020B0604020202020204" pitchFamily="34" charset="0"/>
              </a:rPr>
              <a:t>organizations</a:t>
            </a:r>
          </a:p>
          <a:p>
            <a:pPr lvl="1">
              <a:lnSpc>
                <a:spcPct val="120000"/>
              </a:lnSpc>
              <a:spcBef>
                <a:spcPts val="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Implementation </a:t>
            </a:r>
            <a:r>
              <a:rPr lang="en-US" sz="1800" dirty="0">
                <a:latin typeface="Arial" panose="020B0604020202020204" pitchFamily="34" charset="0"/>
                <a:cs typeface="Arial" panose="020B0604020202020204" pitchFamily="34" charset="0"/>
              </a:rPr>
              <a:t>of evidence based interventions, and regular assessment of local </a:t>
            </a:r>
            <a:r>
              <a:rPr lang="en-US" sz="1800" dirty="0" smtClean="0">
                <a:latin typeface="Arial" panose="020B0604020202020204" pitchFamily="34" charset="0"/>
                <a:cs typeface="Arial" panose="020B0604020202020204" pitchFamily="34" charset="0"/>
              </a:rPr>
              <a:t>progress</a:t>
            </a:r>
            <a:endParaRPr lang="en-US" sz="1600" dirty="0">
              <a:latin typeface="Arial" panose="020B0604020202020204" pitchFamily="34" charset="0"/>
              <a:cs typeface="Arial" panose="020B0604020202020204" pitchFamily="34" charset="0"/>
            </a:endParaRPr>
          </a:p>
          <a:p>
            <a:pPr marL="571500" indent="-514350">
              <a:buFont typeface="+mj-lt"/>
              <a:buAutoNum type="arabicPeriod"/>
            </a:pPr>
            <a:r>
              <a:rPr lang="en-US" sz="2000" dirty="0">
                <a:latin typeface="Arial" panose="020B0604020202020204" pitchFamily="34" charset="0"/>
                <a:cs typeface="Arial" panose="020B0604020202020204" pitchFamily="34" charset="0"/>
              </a:rPr>
              <a:t>Feedback on proposed Focus Areas and Goals</a:t>
            </a:r>
          </a:p>
        </p:txBody>
      </p:sp>
      <p:cxnSp>
        <p:nvCxnSpPr>
          <p:cNvPr id="4" name="Straight Connector 3"/>
          <p:cNvCxnSpPr/>
          <p:nvPr/>
        </p:nvCxnSpPr>
        <p:spPr>
          <a:xfrm flipV="1">
            <a:off x="838200" y="1144995"/>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7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4">
            <a:extLst>
              <a:ext uri="{FF2B5EF4-FFF2-40B4-BE49-F238E27FC236}">
                <a16:creationId xmlns="" xmlns:a16="http://schemas.microsoft.com/office/drawing/2014/main" id="{5D94A557-6396-496C-BCF8-43F0DB62A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112" y="206125"/>
            <a:ext cx="8565777" cy="6445750"/>
          </a:xfrm>
          <a:prstGeom prst="rect">
            <a:avLst/>
          </a:prstGeom>
        </p:spPr>
      </p:pic>
      <p:sp>
        <p:nvSpPr>
          <p:cNvPr id="2" name="Slide Number Placeholder 1"/>
          <p:cNvSpPr>
            <a:spLocks noGrp="1"/>
          </p:cNvSpPr>
          <p:nvPr>
            <p:ph type="sldNum" sz="quarter" idx="12"/>
          </p:nvPr>
        </p:nvSpPr>
        <p:spPr/>
        <p:txBody>
          <a:bodyPr/>
          <a:lstStyle/>
          <a:p>
            <a:fld id="{BF54E14F-0347-4B4B-B53E-EC9C0FFD8FB5}" type="slidenum">
              <a:rPr lang="en-US" altLang="en-US" smtClean="0">
                <a:solidFill>
                  <a:prstClr val="white"/>
                </a:solidFill>
              </a:rPr>
              <a:pPr/>
              <a:t>8</a:t>
            </a:fld>
            <a:endParaRPr lang="en-US" altLang="en-US">
              <a:solidFill>
                <a:prstClr val="white"/>
              </a:solidFill>
            </a:endParaRPr>
          </a:p>
        </p:txBody>
      </p:sp>
    </p:spTree>
    <p:extLst>
      <p:ext uri="{BB962C8B-B14F-4D97-AF65-F5344CB8AC3E}">
        <p14:creationId xmlns:p14="http://schemas.microsoft.com/office/powerpoint/2010/main" val="81466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274638"/>
            <a:ext cx="9052560" cy="944562"/>
          </a:xfrm>
        </p:spPr>
        <p:txBody>
          <a:bodyPr>
            <a:noAutofit/>
          </a:bodyPr>
          <a:lstStyle/>
          <a:p>
            <a:pPr algn="l"/>
            <a:r>
              <a:rPr lang="en-US" sz="2800" dirty="0">
                <a:solidFill>
                  <a:schemeClr val="tx1"/>
                </a:solidFill>
                <a:latin typeface="Arial" panose="020B0604020202020204" pitchFamily="34" charset="0"/>
                <a:cs typeface="Arial" panose="020B0604020202020204" pitchFamily="34" charset="0"/>
              </a:rPr>
              <a:t>Timeline for Updating the Prevention Agenda for 2019-2024</a:t>
            </a:r>
            <a:endParaRPr lang="en-US" sz="28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1011219" y="1648477"/>
            <a:ext cx="10169562" cy="5057145"/>
          </a:xfrm>
          <a:prstGeom prst="rect">
            <a:avLst/>
          </a:prstGeom>
        </p:spPr>
      </p:pic>
      <p:cxnSp>
        <p:nvCxnSpPr>
          <p:cNvPr id="5" name="Straight Connector 4"/>
          <p:cNvCxnSpPr/>
          <p:nvPr/>
        </p:nvCxnSpPr>
        <p:spPr>
          <a:xfrm flipV="1">
            <a:off x="838200" y="1484026"/>
            <a:ext cx="10515600" cy="29981"/>
          </a:xfrm>
          <a:prstGeom prst="line">
            <a:avLst/>
          </a:prstGeom>
          <a:ln w="60325" cap="sq"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38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LIHC theme</Template>
  <TotalTime>179</TotalTime>
  <Words>2519</Words>
  <Application>Microsoft Office PowerPoint</Application>
  <PresentationFormat>Widescreen</PresentationFormat>
  <Paragraphs>329</Paragraphs>
  <Slides>41</Slides>
  <Notes>23</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41</vt:i4>
      </vt:variant>
    </vt:vector>
  </HeadingPairs>
  <TitlesOfParts>
    <vt:vector size="63" baseType="lpstr">
      <vt:lpstr>ＭＳ Ｐゴシック</vt:lpstr>
      <vt:lpstr>AngsanaUPC</vt:lpstr>
      <vt:lpstr>Arial</vt:lpstr>
      <vt:lpstr>Calibri</vt:lpstr>
      <vt:lpstr>Calibri Light</vt:lpstr>
      <vt:lpstr>Calvert MT</vt:lpstr>
      <vt:lpstr>Courier New</vt:lpstr>
      <vt:lpstr>Gotham</vt:lpstr>
      <vt:lpstr>Helvetica</vt:lpstr>
      <vt:lpstr>Office Theme</vt:lpstr>
      <vt:lpstr>4_Suffolk Care Collaborative</vt:lpstr>
      <vt:lpstr>LIPHIP</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Important State Updates</vt:lpstr>
      <vt:lpstr>NYS Prevention Agenda and Community Health Improvement Initiatives</vt:lpstr>
      <vt:lpstr>Prevention Agenda 2013-2018</vt:lpstr>
      <vt:lpstr>Prevention Agenda Dashboard </vt:lpstr>
      <vt:lpstr>Prevention Agenda Dashboard Measures Progress on 96 Statewide Outcome Indicators, Including Reductions in Health Disparities </vt:lpstr>
      <vt:lpstr>Updating the Prevention Agenda for 2019-2024</vt:lpstr>
      <vt:lpstr>PowerPoint Presentation</vt:lpstr>
      <vt:lpstr>Timeline for Updating the Prevention Agenda for 2019-2024</vt:lpstr>
      <vt:lpstr>Health Across All Policies:  A multi-sectoral approach to improving health</vt:lpstr>
      <vt:lpstr>Priority Comparison</vt:lpstr>
      <vt:lpstr>Proposed Focus Areas  and Goals</vt:lpstr>
      <vt:lpstr>Prevent Chronic Diseases</vt:lpstr>
      <vt:lpstr>Promote a Healthy and Safe Environment</vt:lpstr>
      <vt:lpstr>Promote Healthy Women, Infants, and Children</vt:lpstr>
      <vt:lpstr>Prevent HIV/STDs, Vaccine-Preventable Diseases and Antimicrobial Resistance, and Healthcare-Associated Infections</vt:lpstr>
      <vt:lpstr>Promote Well Being and Prevent Mental and Substance Use Disorders</vt:lpstr>
      <vt:lpstr>New York State Overall Ranking,  America’s Health Rankings </vt:lpstr>
      <vt:lpstr>NYS Health Assessment 2018 - Summary</vt:lpstr>
      <vt:lpstr> 2016-2018 Collaborative  Health Improvement Plans </vt:lpstr>
      <vt:lpstr>PowerPoint Presentation</vt:lpstr>
      <vt:lpstr>PowerPoint Presentation</vt:lpstr>
      <vt:lpstr>Please Weigh In</vt:lpstr>
      <vt:lpstr>Updates</vt:lpstr>
      <vt:lpstr>Networking &amp; Stretch Break</vt:lpstr>
      <vt:lpstr>Quarterly Data Report</vt:lpstr>
      <vt:lpstr>Networking Events</vt:lpstr>
      <vt:lpstr>Suffolk Care Collaborative</vt:lpstr>
      <vt:lpstr>Nassau Queens PPS</vt:lpstr>
      <vt:lpstr>PowerPoint Presentation</vt:lpstr>
      <vt:lpstr>CBO INNOVATION FUND</vt:lpstr>
      <vt:lpstr>Tier 1 CB0s</vt:lpstr>
      <vt:lpstr>Hubs Contracted CBOs</vt:lpstr>
      <vt:lpstr>NQP Contracted CBOs</vt:lpstr>
      <vt:lpstr>Phase 1 &amp; 2</vt:lpstr>
      <vt:lpstr>Health Forums</vt:lpstr>
      <vt:lpstr>Community Needs Assessment Survey</vt:lpstr>
      <vt:lpstr>Innovation Fund Timeline</vt:lpstr>
      <vt:lpstr>NQP WEBSITE </vt:lpstr>
      <vt:lpstr>Research Study Opportunity </vt:lpstr>
      <vt:lpstr>Feedback + Adjournment</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26</cp:revision>
  <dcterms:created xsi:type="dcterms:W3CDTF">2018-02-13T19:49:59Z</dcterms:created>
  <dcterms:modified xsi:type="dcterms:W3CDTF">2018-04-11T12:50:40Z</dcterms:modified>
</cp:coreProperties>
</file>